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84" r:id="rId2"/>
    <p:sldId id="525" r:id="rId3"/>
    <p:sldId id="515" r:id="rId4"/>
    <p:sldId id="526" r:id="rId5"/>
    <p:sldId id="520" r:id="rId6"/>
    <p:sldId id="519" r:id="rId7"/>
    <p:sldId id="518" r:id="rId8"/>
    <p:sldId id="530" r:id="rId9"/>
    <p:sldId id="516" r:id="rId10"/>
    <p:sldId id="522" r:id="rId11"/>
    <p:sldId id="528" r:id="rId12"/>
    <p:sldId id="523" r:id="rId13"/>
    <p:sldId id="524" r:id="rId14"/>
    <p:sldId id="529" r:id="rId15"/>
    <p:sldId id="517" r:id="rId16"/>
    <p:sldId id="561" r:id="rId17"/>
    <p:sldId id="542" r:id="rId18"/>
    <p:sldId id="544" r:id="rId19"/>
    <p:sldId id="545" r:id="rId20"/>
    <p:sldId id="547" r:id="rId21"/>
    <p:sldId id="543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59" r:id="rId34"/>
    <p:sldId id="560" r:id="rId35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66"/>
    <a:srgbClr val="C20027"/>
    <a:srgbClr val="F0EDC1"/>
    <a:srgbClr val="CC6600"/>
    <a:srgbClr val="CC3300"/>
    <a:srgbClr val="FFFF00"/>
    <a:srgbClr val="F0E7CB"/>
    <a:srgbClr val="F0B752"/>
    <a:srgbClr val="F3A83A"/>
    <a:srgbClr val="DFD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36" autoAdjust="0"/>
    <p:restoredTop sz="89279" autoAdjust="0"/>
  </p:normalViewPr>
  <p:slideViewPr>
    <p:cSldViewPr snapToGrid="0">
      <p:cViewPr>
        <p:scale>
          <a:sx n="51" d="100"/>
          <a:sy n="51" d="100"/>
        </p:scale>
        <p:origin x="60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57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D83E85-B0CD-47DE-B6E0-1870AB3DF1D8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1331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5913" y="514350"/>
            <a:ext cx="3429000" cy="257175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034" y="3095625"/>
            <a:ext cx="7158567" cy="3087291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Developed variant of modern analog technique for calibration</a:t>
            </a:r>
          </a:p>
          <a:p>
            <a:pPr eaLnBrk="1" hangingPunct="1"/>
            <a:r>
              <a:rPr lang="en-US" altLang="en-US" smtClean="0"/>
              <a:t>Level 1:  </a:t>
            </a:r>
          </a:p>
          <a:p>
            <a:pPr lvl="1" eaLnBrk="1" hangingPunct="1"/>
            <a:r>
              <a:rPr lang="en-US" altLang="en-US" smtClean="0"/>
              <a:t>-match modern and fossil pollen samples</a:t>
            </a:r>
          </a:p>
          <a:p>
            <a:pPr lvl="1" eaLnBrk="1" hangingPunct="1"/>
            <a:r>
              <a:rPr lang="en-US" altLang="en-US" smtClean="0"/>
              <a:t>-close matches get assigned tree densities associated w/modern</a:t>
            </a:r>
          </a:p>
          <a:p>
            <a:pPr lvl="1" eaLnBrk="1" hangingPunct="1"/>
            <a:r>
              <a:rPr lang="en-US" altLang="en-US" smtClean="0"/>
              <a:t>-no matches=classic problem for analog approaches </a:t>
            </a:r>
          </a:p>
          <a:p>
            <a:pPr lvl="1" eaLnBrk="1" hangingPunct="1"/>
            <a:r>
              <a:rPr lang="en-US" altLang="en-US" smtClean="0"/>
              <a:t>-here, regroup into functional categories (e.g. spruce and fir regrouped to boreal conifers)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Level 2:  rerun analysis</a:t>
            </a:r>
          </a:p>
          <a:p>
            <a:pPr eaLnBrk="1" hangingPunct="1"/>
            <a:r>
              <a:rPr lang="en-US" altLang="en-US" smtClean="0"/>
              <a:t>Level 3:  regroup to very broad categories -- but didn’t work</a:t>
            </a:r>
          </a:p>
          <a:p>
            <a:pPr eaLnBrk="1" hangingPunct="1"/>
            <a:r>
              <a:rPr lang="en-US" altLang="en-US" smtClean="0"/>
              <a:t>Key point:  allows finding of functional analogs when no compositional analogs exist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D83E85-B0CD-47DE-B6E0-1870AB3DF1D8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5913" y="514350"/>
            <a:ext cx="3429000" cy="257175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034" y="3095625"/>
            <a:ext cx="7158567" cy="3087291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Developed variant of modern analog technique for calibration</a:t>
            </a:r>
          </a:p>
          <a:p>
            <a:pPr eaLnBrk="1" hangingPunct="1"/>
            <a:r>
              <a:rPr lang="en-US" altLang="en-US" smtClean="0"/>
              <a:t>Level 1:  </a:t>
            </a:r>
          </a:p>
          <a:p>
            <a:pPr lvl="1" eaLnBrk="1" hangingPunct="1"/>
            <a:r>
              <a:rPr lang="en-US" altLang="en-US" smtClean="0"/>
              <a:t>-match modern and fossil pollen samples</a:t>
            </a:r>
          </a:p>
          <a:p>
            <a:pPr lvl="1" eaLnBrk="1" hangingPunct="1"/>
            <a:r>
              <a:rPr lang="en-US" altLang="en-US" smtClean="0"/>
              <a:t>-close matches get assigned tree densities associated w/modern</a:t>
            </a:r>
          </a:p>
          <a:p>
            <a:pPr lvl="1" eaLnBrk="1" hangingPunct="1"/>
            <a:r>
              <a:rPr lang="en-US" altLang="en-US" smtClean="0"/>
              <a:t>-no matches=classic problem for analog approaches </a:t>
            </a:r>
          </a:p>
          <a:p>
            <a:pPr lvl="1" eaLnBrk="1" hangingPunct="1"/>
            <a:r>
              <a:rPr lang="en-US" altLang="en-US" smtClean="0"/>
              <a:t>-here, regroup into functional categories (e.g. spruce and fir regrouped to boreal conifers)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Level 2:  rerun analysis</a:t>
            </a:r>
          </a:p>
          <a:p>
            <a:pPr eaLnBrk="1" hangingPunct="1"/>
            <a:r>
              <a:rPr lang="en-US" altLang="en-US" smtClean="0"/>
              <a:t>Level 3:  regroup to very broad categories -- but didn’t work</a:t>
            </a:r>
          </a:p>
          <a:p>
            <a:pPr eaLnBrk="1" hangingPunct="1"/>
            <a:r>
              <a:rPr lang="en-US" altLang="en-US" smtClean="0"/>
              <a:t>Key point:  allows finding of functional analogs when no compositional analogs exist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20033C0-AB9B-496D-BBC2-F4516569CF8B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5913" y="514350"/>
            <a:ext cx="3429000" cy="257175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034" y="3095625"/>
            <a:ext cx="7158567" cy="3087291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Developed variant of modern analog technique for calibration</a:t>
            </a:r>
          </a:p>
          <a:p>
            <a:pPr eaLnBrk="1" hangingPunct="1"/>
            <a:r>
              <a:rPr lang="en-US" altLang="en-US" smtClean="0"/>
              <a:t>Level 1:  </a:t>
            </a:r>
          </a:p>
          <a:p>
            <a:pPr lvl="1" eaLnBrk="1" hangingPunct="1"/>
            <a:r>
              <a:rPr lang="en-US" altLang="en-US" smtClean="0"/>
              <a:t>-match modern and fossil pollen samples</a:t>
            </a:r>
          </a:p>
          <a:p>
            <a:pPr lvl="1" eaLnBrk="1" hangingPunct="1"/>
            <a:r>
              <a:rPr lang="en-US" altLang="en-US" smtClean="0"/>
              <a:t>-close matches get assigned tree densities associated w/modern</a:t>
            </a:r>
          </a:p>
          <a:p>
            <a:pPr lvl="1" eaLnBrk="1" hangingPunct="1"/>
            <a:r>
              <a:rPr lang="en-US" altLang="en-US" smtClean="0"/>
              <a:t>-no matches=classic problem for analog approaches </a:t>
            </a:r>
          </a:p>
          <a:p>
            <a:pPr lvl="1" eaLnBrk="1" hangingPunct="1"/>
            <a:r>
              <a:rPr lang="en-US" altLang="en-US" smtClean="0"/>
              <a:t>-here, regroup into functional categories (e.g. spruce and fir regrouped to boreal conifers)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Level 2:  rerun analysis</a:t>
            </a:r>
          </a:p>
          <a:p>
            <a:pPr eaLnBrk="1" hangingPunct="1"/>
            <a:r>
              <a:rPr lang="en-US" altLang="en-US" smtClean="0"/>
              <a:t>Level 3:  regroup to very broad categories -- but didn’t work</a:t>
            </a:r>
          </a:p>
          <a:p>
            <a:pPr eaLnBrk="1" hangingPunct="1"/>
            <a:r>
              <a:rPr lang="en-US" altLang="en-US" smtClean="0"/>
              <a:t>Key point:  allows finding of functional analogs when no compositional analogs exist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20033C0-AB9B-496D-BBC2-F4516569CF8B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2855913" y="514350"/>
            <a:ext cx="3429000" cy="257175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034" y="3095625"/>
            <a:ext cx="7158567" cy="3087291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Developed variant of modern analog technique for calibration</a:t>
            </a:r>
          </a:p>
          <a:p>
            <a:pPr eaLnBrk="1" hangingPunct="1"/>
            <a:r>
              <a:rPr lang="en-US" altLang="en-US" smtClean="0"/>
              <a:t>Level 1:  </a:t>
            </a:r>
          </a:p>
          <a:p>
            <a:pPr lvl="1" eaLnBrk="1" hangingPunct="1"/>
            <a:r>
              <a:rPr lang="en-US" altLang="en-US" smtClean="0"/>
              <a:t>-match modern and fossil pollen samples</a:t>
            </a:r>
          </a:p>
          <a:p>
            <a:pPr lvl="1" eaLnBrk="1" hangingPunct="1"/>
            <a:r>
              <a:rPr lang="en-US" altLang="en-US" smtClean="0"/>
              <a:t>-close matches get assigned tree densities associated w/modern</a:t>
            </a:r>
          </a:p>
          <a:p>
            <a:pPr lvl="1" eaLnBrk="1" hangingPunct="1"/>
            <a:r>
              <a:rPr lang="en-US" altLang="en-US" smtClean="0"/>
              <a:t>-no matches=classic problem for analog approaches </a:t>
            </a:r>
          </a:p>
          <a:p>
            <a:pPr lvl="1" eaLnBrk="1" hangingPunct="1"/>
            <a:r>
              <a:rPr lang="en-US" altLang="en-US" smtClean="0"/>
              <a:t>-here, regroup into functional categories (e.g. spruce and fir regrouped to boreal conifers)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Level 2:  rerun analysis</a:t>
            </a:r>
          </a:p>
          <a:p>
            <a:pPr eaLnBrk="1" hangingPunct="1"/>
            <a:r>
              <a:rPr lang="en-US" altLang="en-US" smtClean="0"/>
              <a:t>Level 3:  regroup to very broad categories -- but didn’t work</a:t>
            </a:r>
          </a:p>
          <a:p>
            <a:pPr eaLnBrk="1" hangingPunct="1"/>
            <a:r>
              <a:rPr lang="en-US" altLang="en-US" smtClean="0"/>
              <a:t>Key point:  allows finding of functional analogs when no compositional analogs exist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10/25/2018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40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1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35556" y="63246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1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499B9-7D5C-4E5B-AB50-1C8B53297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1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63318-558F-40B0-BB33-DC83D797CD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9" r:id="rId13"/>
    <p:sldLayoutId id="2147483831" r:id="rId14"/>
    <p:sldLayoutId id="2147483846" r:id="rId15"/>
    <p:sldLayoutId id="2147483847" r:id="rId16"/>
    <p:sldLayoutId id="2147483848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Modern Analog Technique, No-Analogs, Novelty</a:t>
            </a:r>
            <a:endParaRPr lang="en-US" dirty="0"/>
          </a:p>
        </p:txBody>
      </p:sp>
      <p:pic>
        <p:nvPicPr>
          <p:cNvPr id="2050" name="Picture 2" descr="The Wizard of OZ Emerald Edition | Celluloid Pop Cultur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1249638"/>
            <a:ext cx="8493093" cy="477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3225" y="6027003"/>
            <a:ext cx="755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Toto, I don’t think we’re in Kansas anymore</a:t>
            </a:r>
            <a:r>
              <a:rPr lang="en-US" dirty="0" smtClean="0"/>
              <a:t>. – Dorothy</a:t>
            </a:r>
          </a:p>
          <a:p>
            <a:r>
              <a:rPr lang="en-US" i="1" dirty="0" smtClean="0"/>
              <a:t>I know it when I see it </a:t>
            </a:r>
            <a:r>
              <a:rPr lang="en-US" dirty="0" smtClean="0"/>
              <a:t>– Justice Potter Stewart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8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Euclidean </a:t>
            </a:r>
            <a:r>
              <a:rPr lang="en-US" altLang="en-US" sz="4000" dirty="0" smtClean="0"/>
              <a:t>Distance</a:t>
            </a:r>
          </a:p>
        </p:txBody>
      </p:sp>
      <p:sp>
        <p:nvSpPr>
          <p:cNvPr id="9219" name="Rectangle 6"/>
          <p:cNvSpPr>
            <a:spLocks noChangeArrowheads="1"/>
          </p:cNvSpPr>
          <p:nvPr/>
        </p:nvSpPr>
        <p:spPr bwMode="auto">
          <a:xfrm>
            <a:off x="0" y="1560513"/>
            <a:ext cx="9144000" cy="4981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220" name="Line 7"/>
          <p:cNvSpPr>
            <a:spLocks noChangeShapeType="1"/>
          </p:cNvSpPr>
          <p:nvPr/>
        </p:nvSpPr>
        <p:spPr bwMode="auto">
          <a:xfrm>
            <a:off x="1217613" y="2254250"/>
            <a:ext cx="0" cy="2868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>
            <a:off x="1217613" y="5122863"/>
            <a:ext cx="2600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Line 9"/>
          <p:cNvSpPr>
            <a:spLocks noChangeShapeType="1"/>
          </p:cNvSpPr>
          <p:nvPr/>
        </p:nvSpPr>
        <p:spPr bwMode="auto">
          <a:xfrm flipV="1">
            <a:off x="1814513" y="3011488"/>
            <a:ext cx="1812925" cy="771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498" name="Line 10"/>
          <p:cNvSpPr>
            <a:spLocks noChangeShapeType="1"/>
          </p:cNvSpPr>
          <p:nvPr/>
        </p:nvSpPr>
        <p:spPr bwMode="auto">
          <a:xfrm>
            <a:off x="1846263" y="3783013"/>
            <a:ext cx="176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499" name="Line 11"/>
          <p:cNvSpPr>
            <a:spLocks noChangeShapeType="1"/>
          </p:cNvSpPr>
          <p:nvPr/>
        </p:nvSpPr>
        <p:spPr bwMode="auto">
          <a:xfrm>
            <a:off x="3627438" y="3025775"/>
            <a:ext cx="0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2619375" y="375602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a</a:t>
            </a:r>
          </a:p>
        </p:txBody>
      </p:sp>
      <p:sp>
        <p:nvSpPr>
          <p:cNvPr id="191502" name="Text Box 14"/>
          <p:cNvSpPr txBox="1">
            <a:spLocks noChangeArrowheads="1"/>
          </p:cNvSpPr>
          <p:nvPr/>
        </p:nvSpPr>
        <p:spPr bwMode="auto">
          <a:xfrm>
            <a:off x="3662363" y="31591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</a:t>
            </a:r>
          </a:p>
        </p:txBody>
      </p:sp>
      <p:sp>
        <p:nvSpPr>
          <p:cNvPr id="9227" name="Text Box 15"/>
          <p:cNvSpPr txBox="1">
            <a:spLocks noChangeArrowheads="1"/>
          </p:cNvSpPr>
          <p:nvPr/>
        </p:nvSpPr>
        <p:spPr bwMode="auto">
          <a:xfrm>
            <a:off x="2622550" y="290671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c</a:t>
            </a:r>
          </a:p>
        </p:txBody>
      </p:sp>
      <p:sp>
        <p:nvSpPr>
          <p:cNvPr id="9228" name="Rectangle 16"/>
          <p:cNvSpPr>
            <a:spLocks noChangeArrowheads="1"/>
          </p:cNvSpPr>
          <p:nvPr/>
        </p:nvSpPr>
        <p:spPr bwMode="auto">
          <a:xfrm>
            <a:off x="3559175" y="2989263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9" name="Oval 17"/>
          <p:cNvSpPr>
            <a:spLocks noChangeArrowheads="1"/>
          </p:cNvSpPr>
          <p:nvPr/>
        </p:nvSpPr>
        <p:spPr bwMode="auto">
          <a:xfrm>
            <a:off x="1809750" y="3714750"/>
            <a:ext cx="174625" cy="17462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1506" name="Text Box 18"/>
          <p:cNvSpPr txBox="1">
            <a:spLocks noChangeArrowheads="1"/>
          </p:cNvSpPr>
          <p:nvPr/>
        </p:nvSpPr>
        <p:spPr bwMode="auto">
          <a:xfrm>
            <a:off x="5865813" y="2300288"/>
            <a:ext cx="1974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4000"/>
              <a:t>a</a:t>
            </a:r>
            <a:r>
              <a:rPr lang="en-US" altLang="en-US" sz="4000" baseline="30000"/>
              <a:t>2</a:t>
            </a:r>
            <a:r>
              <a:rPr lang="en-US" altLang="en-US" sz="4000"/>
              <a:t>+b</a:t>
            </a:r>
            <a:r>
              <a:rPr lang="en-US" altLang="en-US" sz="4000" baseline="30000"/>
              <a:t>2</a:t>
            </a:r>
            <a:r>
              <a:rPr lang="en-US" altLang="en-US" sz="4000"/>
              <a:t>=c</a:t>
            </a:r>
            <a:r>
              <a:rPr lang="en-US" altLang="en-US" sz="4000" baseline="30000"/>
              <a:t>2</a:t>
            </a:r>
          </a:p>
        </p:txBody>
      </p:sp>
      <p:sp>
        <p:nvSpPr>
          <p:cNvPr id="9231" name="Text Box 19"/>
          <p:cNvSpPr txBox="1">
            <a:spLocks noChangeArrowheads="1"/>
          </p:cNvSpPr>
          <p:nvPr/>
        </p:nvSpPr>
        <p:spPr bwMode="auto">
          <a:xfrm>
            <a:off x="1296988" y="3727450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(x</a:t>
            </a:r>
            <a:r>
              <a:rPr lang="en-US" altLang="en-US" baseline="-25000"/>
              <a:t>1,</a:t>
            </a:r>
            <a:r>
              <a:rPr lang="en-US" altLang="en-US"/>
              <a:t>y</a:t>
            </a:r>
            <a:r>
              <a:rPr lang="en-US" altLang="en-US" baseline="-25000"/>
              <a:t>1</a:t>
            </a:r>
            <a:r>
              <a:rPr lang="en-US" altLang="en-US"/>
              <a:t>)</a:t>
            </a:r>
          </a:p>
        </p:txBody>
      </p:sp>
      <p:sp>
        <p:nvSpPr>
          <p:cNvPr id="9232" name="Text Box 20"/>
          <p:cNvSpPr txBox="1">
            <a:spLocks noChangeArrowheads="1"/>
          </p:cNvSpPr>
          <p:nvPr/>
        </p:nvSpPr>
        <p:spPr bwMode="auto">
          <a:xfrm>
            <a:off x="3692525" y="2624138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(x</a:t>
            </a:r>
            <a:r>
              <a:rPr lang="en-US" altLang="en-US" baseline="-25000"/>
              <a:t>2</a:t>
            </a:r>
            <a:r>
              <a:rPr lang="en-US" altLang="en-US"/>
              <a:t>,y</a:t>
            </a:r>
            <a:r>
              <a:rPr lang="en-US" altLang="en-US" baseline="-25000"/>
              <a:t>2</a:t>
            </a:r>
            <a:r>
              <a:rPr lang="en-US" altLang="en-US"/>
              <a:t>)</a:t>
            </a:r>
          </a:p>
        </p:txBody>
      </p:sp>
      <p:sp>
        <p:nvSpPr>
          <p:cNvPr id="191509" name="Text Box 21"/>
          <p:cNvSpPr txBox="1">
            <a:spLocks noChangeArrowheads="1"/>
          </p:cNvSpPr>
          <p:nvPr/>
        </p:nvSpPr>
        <p:spPr bwMode="auto">
          <a:xfrm>
            <a:off x="5295900" y="3330575"/>
            <a:ext cx="38481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3200"/>
              <a:t>a=x</a:t>
            </a:r>
            <a:r>
              <a:rPr lang="en-US" altLang="en-US" sz="3200" baseline="-25000"/>
              <a:t>2</a:t>
            </a:r>
            <a:r>
              <a:rPr lang="en-US" altLang="en-US" sz="3200"/>
              <a:t>-x</a:t>
            </a:r>
            <a:r>
              <a:rPr lang="en-US" altLang="en-US" sz="3200" baseline="-25000"/>
              <a:t>1</a:t>
            </a:r>
          </a:p>
          <a:p>
            <a:pPr eaLnBrk="1" hangingPunct="1"/>
            <a:r>
              <a:rPr lang="en-US" altLang="en-US" sz="3200"/>
              <a:t>b=y</a:t>
            </a:r>
            <a:r>
              <a:rPr lang="en-US" altLang="en-US" sz="3200" baseline="-25000"/>
              <a:t>2</a:t>
            </a:r>
            <a:r>
              <a:rPr lang="en-US" altLang="en-US" sz="3200"/>
              <a:t>-y</a:t>
            </a:r>
            <a:r>
              <a:rPr lang="en-US" altLang="en-US" sz="3200" baseline="-25000"/>
              <a:t>1</a:t>
            </a:r>
          </a:p>
          <a:p>
            <a:pPr eaLnBrk="1" hangingPunct="1"/>
            <a:r>
              <a:rPr lang="en-US" altLang="en-US" sz="3200"/>
              <a:t>c=[(x</a:t>
            </a:r>
            <a:r>
              <a:rPr lang="en-US" altLang="en-US" sz="3200" baseline="-25000"/>
              <a:t>2</a:t>
            </a:r>
            <a:r>
              <a:rPr lang="en-US" altLang="en-US" sz="3200"/>
              <a:t>-x</a:t>
            </a:r>
            <a:r>
              <a:rPr lang="en-US" altLang="en-US" sz="3200" baseline="-25000"/>
              <a:t>1</a:t>
            </a:r>
            <a:r>
              <a:rPr lang="en-US" altLang="en-US" sz="3200"/>
              <a:t>)</a:t>
            </a:r>
            <a:r>
              <a:rPr lang="en-US" altLang="en-US" sz="3200" baseline="30000"/>
              <a:t>2</a:t>
            </a:r>
            <a:r>
              <a:rPr lang="en-US" altLang="en-US" sz="3200"/>
              <a:t>+(y</a:t>
            </a:r>
            <a:r>
              <a:rPr lang="en-US" altLang="en-US" sz="3200" baseline="-25000"/>
              <a:t>2</a:t>
            </a:r>
            <a:r>
              <a:rPr lang="en-US" altLang="en-US" sz="3200"/>
              <a:t>-y</a:t>
            </a:r>
            <a:r>
              <a:rPr lang="en-US" altLang="en-US" sz="3200" baseline="-25000"/>
              <a:t>1</a:t>
            </a:r>
            <a:r>
              <a:rPr lang="en-US" altLang="en-US" sz="3200"/>
              <a:t>)</a:t>
            </a:r>
            <a:r>
              <a:rPr lang="en-US" altLang="en-US" sz="3200" baseline="30000"/>
              <a:t>2</a:t>
            </a:r>
            <a:r>
              <a:rPr lang="en-US" altLang="en-US" sz="3200"/>
              <a:t>]</a:t>
            </a:r>
            <a:r>
              <a:rPr lang="en-US" altLang="en-US" sz="3200" baseline="30000"/>
              <a:t>0.5</a:t>
            </a:r>
          </a:p>
        </p:txBody>
      </p:sp>
      <p:graphicFrame>
        <p:nvGraphicFramePr>
          <p:cNvPr id="191511" name="Object 23"/>
          <p:cNvGraphicFramePr>
            <a:graphicFrameLocks noChangeAspect="1"/>
          </p:cNvGraphicFramePr>
          <p:nvPr/>
        </p:nvGraphicFramePr>
        <p:xfrm>
          <a:off x="5340350" y="5173663"/>
          <a:ext cx="3697288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1333500" imgH="482600" progId="Equation.COEE2">
                  <p:embed/>
                </p:oleObj>
              </mc:Choice>
              <mc:Fallback>
                <p:oleObj name="Equation" r:id="rId3" imgW="1333500" imgH="482600" progId="Equation.COEE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0" y="5173663"/>
                        <a:ext cx="3697288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12" name="Text Box 24"/>
          <p:cNvSpPr txBox="1">
            <a:spLocks noChangeArrowheads="1"/>
          </p:cNvSpPr>
          <p:nvPr/>
        </p:nvSpPr>
        <p:spPr bwMode="auto">
          <a:xfrm>
            <a:off x="1152525" y="5426075"/>
            <a:ext cx="39100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3200"/>
              <a:t>Euclidean Distance for</a:t>
            </a:r>
          </a:p>
          <a:p>
            <a:pPr eaLnBrk="1" hangingPunct="1"/>
            <a:r>
              <a:rPr lang="en-US" altLang="en-US" sz="3200"/>
              <a:t>n dimensions:</a:t>
            </a:r>
            <a:r>
              <a:rPr lang="en-US" alt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472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Distance Metrics, Characteristics, Applications</a:t>
            </a:r>
            <a:endParaRPr lang="en-US" altLang="en-US" sz="4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164375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Euclidean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274982" y="1452646"/>
                <a:ext cx="3265189" cy="84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82" y="1452646"/>
                <a:ext cx="3265189" cy="8438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274982" y="3778541"/>
                <a:ext cx="3761030" cy="77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𝑗𝑘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82" y="3778541"/>
                <a:ext cx="3761030" cy="770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5564333"/>
            <a:ext cx="6954148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i,j</a:t>
            </a:r>
            <a:r>
              <a:rPr lang="en-US" sz="2000" dirty="0" smtClean="0"/>
              <a:t> = indexes of samples in datasets P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,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j</a:t>
            </a:r>
            <a:endParaRPr lang="en-US" sz="2000" baseline="-25000" dirty="0" smtClean="0"/>
          </a:p>
          <a:p>
            <a:r>
              <a:rPr lang="en-US" sz="2000" dirty="0"/>
              <a:t>k</a:t>
            </a:r>
            <a:r>
              <a:rPr lang="en-US" sz="2000" dirty="0" smtClean="0"/>
              <a:t> = index of variables N </a:t>
            </a:r>
          </a:p>
          <a:p>
            <a:r>
              <a:rPr lang="en-US" sz="2000" dirty="0" smtClean="0"/>
              <a:t>s</a:t>
            </a:r>
            <a:r>
              <a:rPr lang="en-US" sz="2000" baseline="30000" dirty="0" smtClean="0"/>
              <a:t>2</a:t>
            </a:r>
            <a:r>
              <a:rPr lang="en-US" sz="2000" baseline="-25000" dirty="0" smtClean="0"/>
              <a:t>k</a:t>
            </a:r>
            <a:r>
              <a:rPr lang="en-US" sz="2000" dirty="0" smtClean="0"/>
              <a:t> = variance of variable k</a:t>
            </a:r>
          </a:p>
          <a:p>
            <a:r>
              <a:rPr lang="en-US" sz="2000" dirty="0" err="1" smtClean="0"/>
              <a:t>C</a:t>
            </a:r>
            <a:r>
              <a:rPr lang="en-US" sz="2000" baseline="-25000" dirty="0" err="1" smtClean="0"/>
              <a:t>ik</a:t>
            </a:r>
            <a:r>
              <a:rPr lang="en-US" sz="2000" dirty="0" smtClean="0"/>
              <a:t> = sum of all pollen of same type between datasets  </a:t>
            </a:r>
            <a:r>
              <a:rPr lang="en-US" sz="2000" dirty="0"/>
              <a:t>P</a:t>
            </a:r>
            <a:r>
              <a:rPr lang="en-US" sz="2000" baseline="-25000" dirty="0"/>
              <a:t>i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j</a:t>
            </a:r>
            <a:endParaRPr lang="en-US" sz="2000" baseline="-25000" dirty="0"/>
          </a:p>
          <a:p>
            <a:endParaRPr lang="en-US" sz="2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274982" y="2435968"/>
                <a:ext cx="312322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𝑗𝑘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/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82" y="2435968"/>
                <a:ext cx="3123227" cy="118352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005737" y="1459090"/>
            <a:ext cx="2853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Unweighted</a:t>
            </a:r>
            <a:endParaRPr lang="en-US" dirty="0" smtClean="0"/>
          </a:p>
          <a:p>
            <a:r>
              <a:rPr lang="en-US" dirty="0" smtClean="0"/>
              <a:t>Textbook Geometry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05737" y="2612234"/>
            <a:ext cx="2028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Equal-Weight</a:t>
            </a:r>
          </a:p>
          <a:p>
            <a:r>
              <a:rPr lang="en-US" dirty="0" smtClean="0"/>
              <a:t>Climate Data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05737" y="3563514"/>
            <a:ext cx="2874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Signal-to-Noise</a:t>
            </a:r>
          </a:p>
          <a:p>
            <a:r>
              <a:rPr lang="en-US" dirty="0" smtClean="0"/>
              <a:t>Compositional Data</a:t>
            </a:r>
          </a:p>
          <a:p>
            <a:r>
              <a:rPr lang="en-US" dirty="0" smtClean="0"/>
              <a:t> (abundances)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3932846"/>
            <a:ext cx="227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Squared Chord</a:t>
            </a:r>
          </a:p>
        </p:txBody>
      </p:sp>
      <p:sp>
        <p:nvSpPr>
          <p:cNvPr id="7" name="Rectangle 6"/>
          <p:cNvSpPr/>
          <p:nvPr/>
        </p:nvSpPr>
        <p:spPr>
          <a:xfrm>
            <a:off x="-11018" y="261223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Standardized </a:t>
            </a:r>
          </a:p>
          <a:p>
            <a:r>
              <a:rPr lang="en-US" dirty="0"/>
              <a:t>Euclidean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274982" y="4729279"/>
                <a:ext cx="1731756" cy="704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=1-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82" y="4729279"/>
                <a:ext cx="1731756" cy="7041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27645" y="4850530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Bray-Curtis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05737" y="4665864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Compositional Data </a:t>
            </a:r>
          </a:p>
          <a:p>
            <a:r>
              <a:rPr lang="en-US" dirty="0" smtClean="0"/>
              <a:t>(counts, presence/abs)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-11018" y="2417700"/>
            <a:ext cx="91550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-11018" y="3513760"/>
            <a:ext cx="91550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-11020" y="4739532"/>
            <a:ext cx="9155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-11017" y="5458226"/>
            <a:ext cx="91550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5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Which </a:t>
            </a:r>
            <a:r>
              <a:rPr lang="en-US" altLang="en-US" sz="4000" dirty="0" smtClean="0"/>
              <a:t>dissimilarity</a:t>
            </a:r>
            <a:br>
              <a:rPr lang="en-US" altLang="en-US" sz="4000" dirty="0" smtClean="0"/>
            </a:br>
            <a:r>
              <a:rPr lang="en-US" altLang="en-US" sz="4000" dirty="0" smtClean="0"/>
              <a:t>metric </a:t>
            </a:r>
            <a:r>
              <a:rPr lang="en-US" altLang="en-US" sz="4000" dirty="0" smtClean="0"/>
              <a:t>is the most 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4000" dirty="0" smtClean="0"/>
              <a:t>discriminating?</a:t>
            </a:r>
            <a:endParaRPr lang="en-US" altLang="en-US" sz="4000" dirty="0" smtClean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0"/>
            <a:ext cx="46593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806282"/>
            <a:ext cx="4484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</a:t>
            </a:r>
            <a:r>
              <a:rPr lang="en-US" dirty="0" smtClean="0"/>
              <a:t>:  Assess ability of dissimilarity metrics to differentiate pairs of pollen samples drawn from </a:t>
            </a:r>
            <a:r>
              <a:rPr lang="en-US" i="1" dirty="0" smtClean="0"/>
              <a:t>same</a:t>
            </a:r>
            <a:r>
              <a:rPr lang="en-US" dirty="0" smtClean="0"/>
              <a:t> vegetation formation or from </a:t>
            </a:r>
            <a:r>
              <a:rPr lang="en-US" i="1" dirty="0" smtClean="0"/>
              <a:t>different</a:t>
            </a:r>
            <a:r>
              <a:rPr lang="en-US" dirty="0" smtClean="0"/>
              <a:t> formations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Gavin et al., 2003 </a:t>
            </a:r>
            <a:r>
              <a:rPr lang="en-US" sz="1400" i="1" dirty="0" smtClean="0">
                <a:latin typeface="+mj-lt"/>
              </a:rPr>
              <a:t>Quaternary Research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5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8"/>
          <p:cNvSpPr>
            <a:spLocks noChangeArrowheads="1"/>
          </p:cNvSpPr>
          <p:nvPr/>
        </p:nvSpPr>
        <p:spPr bwMode="auto">
          <a:xfrm>
            <a:off x="0" y="719306"/>
            <a:ext cx="9144000" cy="3667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0" y="6400800"/>
            <a:ext cx="32640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+mj-lt"/>
              </a:rPr>
              <a:t>Gavin et al. 2003 QSR</a:t>
            </a: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10011" b="61072"/>
          <a:stretch>
            <a:fillRect/>
          </a:stretch>
        </p:blipFill>
        <p:spPr bwMode="auto">
          <a:xfrm>
            <a:off x="3138488" y="955844"/>
            <a:ext cx="2998787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68413"/>
          <a:stretch>
            <a:fillRect/>
          </a:stretch>
        </p:blipFill>
        <p:spPr bwMode="auto">
          <a:xfrm>
            <a:off x="6145213" y="968544"/>
            <a:ext cx="2998787" cy="311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38712" b="31703"/>
          <a:stretch>
            <a:fillRect/>
          </a:stretch>
        </p:blipFill>
        <p:spPr bwMode="auto">
          <a:xfrm>
            <a:off x="0" y="935206"/>
            <a:ext cx="3000375" cy="29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Text Box 10"/>
          <p:cNvSpPr txBox="1">
            <a:spLocks noChangeArrowheads="1"/>
          </p:cNvSpPr>
          <p:nvPr/>
        </p:nvSpPr>
        <p:spPr bwMode="auto">
          <a:xfrm>
            <a:off x="209550" y="3978444"/>
            <a:ext cx="29835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AUC=0.631 to 0.784</a:t>
            </a:r>
          </a:p>
        </p:txBody>
      </p:sp>
      <p:sp>
        <p:nvSpPr>
          <p:cNvPr id="11272" name="Text Box 11"/>
          <p:cNvSpPr txBox="1">
            <a:spLocks noChangeArrowheads="1"/>
          </p:cNvSpPr>
          <p:nvPr/>
        </p:nvSpPr>
        <p:spPr bwMode="auto">
          <a:xfrm>
            <a:off x="6383338" y="3978444"/>
            <a:ext cx="2727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AUC=0.781 to 789</a:t>
            </a:r>
          </a:p>
        </p:txBody>
      </p:sp>
      <p:sp>
        <p:nvSpPr>
          <p:cNvPr id="11273" name="Text Box 12"/>
          <p:cNvSpPr txBox="1">
            <a:spLocks noChangeArrowheads="1"/>
          </p:cNvSpPr>
          <p:nvPr/>
        </p:nvSpPr>
        <p:spPr bwMode="auto">
          <a:xfrm>
            <a:off x="3403600" y="3978444"/>
            <a:ext cx="29835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AUC=0.621 to 0.690</a:t>
            </a:r>
          </a:p>
        </p:txBody>
      </p:sp>
      <p:sp>
        <p:nvSpPr>
          <p:cNvPr id="11274" name="Text Box 13"/>
          <p:cNvSpPr txBox="1">
            <a:spLocks noChangeArrowheads="1"/>
          </p:cNvSpPr>
          <p:nvPr/>
        </p:nvSpPr>
        <p:spPr bwMode="auto">
          <a:xfrm>
            <a:off x="6902" y="19594"/>
            <a:ext cx="92914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3000" b="1" dirty="0" smtClean="0">
                <a:latin typeface="+mj-lt"/>
              </a:rPr>
              <a:t>ROC (Receiver-Operating Characteristic) Analysis</a:t>
            </a:r>
          </a:p>
          <a:p>
            <a:pPr eaLnBrk="1" hangingPunct="1"/>
            <a:endParaRPr lang="en-US" altLang="en-US" b="1" dirty="0" smtClean="0">
              <a:latin typeface="+mj-lt"/>
            </a:endParaRPr>
          </a:p>
        </p:txBody>
      </p:sp>
      <p:sp>
        <p:nvSpPr>
          <p:cNvPr id="11275" name="Line 14"/>
          <p:cNvSpPr>
            <a:spLocks noChangeShapeType="1"/>
          </p:cNvSpPr>
          <p:nvPr/>
        </p:nvSpPr>
        <p:spPr bwMode="auto">
          <a:xfrm flipH="1">
            <a:off x="1104900" y="782806"/>
            <a:ext cx="447675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276" name="Text Box 15"/>
          <p:cNvSpPr txBox="1">
            <a:spLocks noChangeArrowheads="1"/>
          </p:cNvSpPr>
          <p:nvPr/>
        </p:nvSpPr>
        <p:spPr bwMode="auto">
          <a:xfrm>
            <a:off x="2500194" y="5736265"/>
            <a:ext cx="66438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dirty="0" smtClean="0">
                <a:latin typeface="+mj-lt"/>
              </a:rPr>
              <a:t>Gray histograms:  distances for same-biome pollen samples </a:t>
            </a:r>
          </a:p>
          <a:p>
            <a:pPr eaLnBrk="1" hangingPunct="1"/>
            <a:r>
              <a:rPr lang="en-US" altLang="en-US" sz="1800" dirty="0" smtClean="0">
                <a:latin typeface="+mj-lt"/>
              </a:rPr>
              <a:t>Black histograms:  distances for different-biome pollen samples</a:t>
            </a:r>
            <a:endParaRPr lang="en-US" altLang="en-US" sz="1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0223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Gavin et al., 2003 </a:t>
            </a:r>
            <a:r>
              <a:rPr lang="en-US" sz="1400" i="1" dirty="0" smtClean="0">
                <a:latin typeface="+mj-lt"/>
              </a:rPr>
              <a:t>Quaternary Research</a:t>
            </a:r>
            <a:endParaRPr lang="en-US" sz="14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4398496"/>
            <a:ext cx="9110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Signal-to-noise metrics are the most discriminating</a:t>
            </a:r>
          </a:p>
          <a:p>
            <a:pPr eaLnBrk="1" hangingPunct="1"/>
            <a:r>
              <a:rPr lang="en-US" altLang="en-US" dirty="0"/>
              <a:t>Squared-chord </a:t>
            </a:r>
            <a:r>
              <a:rPr lang="en-US" altLang="en-US" dirty="0" smtClean="0"/>
              <a:t>slightly </a:t>
            </a:r>
            <a:r>
              <a:rPr lang="en-US" altLang="en-US" dirty="0"/>
              <a:t>better than other signal-to-noise metrics</a:t>
            </a:r>
          </a:p>
        </p:txBody>
      </p:sp>
    </p:spTree>
    <p:extLst>
      <p:ext uri="{BB962C8B-B14F-4D97-AF65-F5344CB8AC3E}">
        <p14:creationId xmlns:p14="http://schemas.microsoft.com/office/powerpoint/2010/main" val="26108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Dissimilarity Metrics -&gt; Large Data Volumes</a:t>
            </a:r>
            <a:endParaRPr lang="en-US" alt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231639" y="1716832"/>
            <a:ext cx="1642189" cy="341369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9977" y="1217845"/>
            <a:ext cx="283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 1, 2, … 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-399573" y="3180385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1, 2, ….M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18857" y="1987595"/>
            <a:ext cx="1623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732103" y="1488431"/>
            <a:ext cx="1642189" cy="1548881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4986" y="72089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12877" y="148843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73551" y="1075851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 x 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644" y="5509926"/>
            <a:ext cx="3126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 most geo. datasets</a:t>
            </a:r>
          </a:p>
          <a:p>
            <a:pPr algn="ctr"/>
            <a:r>
              <a:rPr lang="en-US" dirty="0" smtClean="0"/>
              <a:t>M&gt;&gt;N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983520" y="3257693"/>
            <a:ext cx="3916719" cy="341369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633668" y="3276354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Dissimilarity Matrix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362233" y="3631315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 x M)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259493" y="4048757"/>
            <a:ext cx="1623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600817" y="3462964"/>
            <a:ext cx="828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01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Modern Analog Technique: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Key </a:t>
            </a:r>
            <a:r>
              <a:rPr lang="en-US" altLang="en-US" dirty="0" smtClean="0"/>
              <a:t>Steps and Parameters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63512" y="1639888"/>
            <a:ext cx="572986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Calculate distances between </a:t>
            </a:r>
            <a:r>
              <a:rPr lang="en-US" altLang="en-US" sz="2800" dirty="0" err="1" smtClean="0">
                <a:latin typeface="+mj-lt"/>
              </a:rPr>
              <a:t>i</a:t>
            </a:r>
            <a:r>
              <a:rPr lang="en-US" altLang="en-US" sz="2800" dirty="0" smtClean="0">
                <a:latin typeface="+mj-lt"/>
              </a:rPr>
              <a:t> and all modern samples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Discard modern samples with </a:t>
            </a:r>
            <a:r>
              <a:rPr lang="en-US" altLang="en-US" sz="2800" dirty="0" err="1" smtClean="0">
                <a:latin typeface="+mj-lt"/>
              </a:rPr>
              <a:t>D</a:t>
            </a:r>
            <a:r>
              <a:rPr lang="en-US" altLang="en-US" sz="2800" baseline="-25000" dirty="0" err="1" smtClean="0">
                <a:latin typeface="+mj-lt"/>
              </a:rPr>
              <a:t>ij</a:t>
            </a:r>
            <a:r>
              <a:rPr lang="en-US" altLang="en-US" sz="2800" dirty="0" smtClean="0">
                <a:latin typeface="+mj-lt"/>
              </a:rPr>
              <a:t>&gt;threshold (d)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Of remaining samples, keep N best analogs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Calculate average environmental variables from N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Assign average environmental values to sample </a:t>
            </a:r>
            <a:r>
              <a:rPr lang="en-US" altLang="en-US" sz="2800" dirty="0" err="1" smtClean="0">
                <a:latin typeface="+mj-lt"/>
              </a:rPr>
              <a:t>i</a:t>
            </a:r>
            <a:endParaRPr lang="en-US" altLang="en-US" sz="2800" dirty="0">
              <a:latin typeface="+mj-lt"/>
            </a:endParaRPr>
          </a:p>
        </p:txBody>
      </p:sp>
      <p:sp>
        <p:nvSpPr>
          <p:cNvPr id="4101" name="Oval 5"/>
          <p:cNvSpPr>
            <a:spLocks noChangeArrowheads="1"/>
          </p:cNvSpPr>
          <p:nvPr/>
        </p:nvSpPr>
        <p:spPr bwMode="auto">
          <a:xfrm>
            <a:off x="7303078" y="1470025"/>
            <a:ext cx="174625" cy="17462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7950778" y="137477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455478" y="9604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433253" y="174307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585653" y="12017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7187191" y="12446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7339591" y="205898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941128" y="214788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6420428" y="209550"/>
            <a:ext cx="0" cy="2868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6420428" y="3078162"/>
            <a:ext cx="2600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6549016" y="311785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Pollen Type 1 (%)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 rot="-5400000">
            <a:off x="4909128" y="132080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Pollen Type 2 (%)</a:t>
            </a:r>
          </a:p>
        </p:txBody>
      </p:sp>
      <p:sp>
        <p:nvSpPr>
          <p:cNvPr id="4114" name="Rectangle 19"/>
          <p:cNvSpPr>
            <a:spLocks noChangeArrowheads="1"/>
          </p:cNvSpPr>
          <p:nvPr/>
        </p:nvSpPr>
        <p:spPr bwMode="auto">
          <a:xfrm>
            <a:off x="7255453" y="159702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5" name="Rectangle 20"/>
          <p:cNvSpPr>
            <a:spLocks noChangeArrowheads="1"/>
          </p:cNvSpPr>
          <p:nvPr/>
        </p:nvSpPr>
        <p:spPr bwMode="auto">
          <a:xfrm>
            <a:off x="6887153" y="17018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Rectangle 21"/>
          <p:cNvSpPr>
            <a:spLocks noChangeArrowheads="1"/>
          </p:cNvSpPr>
          <p:nvPr/>
        </p:nvSpPr>
        <p:spPr bwMode="auto">
          <a:xfrm>
            <a:off x="7969828" y="8763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7" name="Rectangle 22"/>
          <p:cNvSpPr>
            <a:spLocks noChangeArrowheads="1"/>
          </p:cNvSpPr>
          <p:nvPr/>
        </p:nvSpPr>
        <p:spPr bwMode="auto">
          <a:xfrm>
            <a:off x="6798253" y="10922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Rectangle 23"/>
          <p:cNvSpPr>
            <a:spLocks noChangeArrowheads="1"/>
          </p:cNvSpPr>
          <p:nvPr/>
        </p:nvSpPr>
        <p:spPr bwMode="auto">
          <a:xfrm>
            <a:off x="7755516" y="181133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9" name="Rectangle 24"/>
          <p:cNvSpPr>
            <a:spLocks noChangeArrowheads="1"/>
          </p:cNvSpPr>
          <p:nvPr/>
        </p:nvSpPr>
        <p:spPr bwMode="auto">
          <a:xfrm>
            <a:off x="7665028" y="4143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0" name="Rectangle 25"/>
          <p:cNvSpPr>
            <a:spLocks noChangeArrowheads="1"/>
          </p:cNvSpPr>
          <p:nvPr/>
        </p:nvSpPr>
        <p:spPr bwMode="auto">
          <a:xfrm>
            <a:off x="8023803" y="2519362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1" name="Rectangle 26"/>
          <p:cNvSpPr>
            <a:spLocks noChangeArrowheads="1"/>
          </p:cNvSpPr>
          <p:nvPr/>
        </p:nvSpPr>
        <p:spPr bwMode="auto">
          <a:xfrm>
            <a:off x="7638041" y="232568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2" name="Rectangle 27"/>
          <p:cNvSpPr>
            <a:spLocks noChangeArrowheads="1"/>
          </p:cNvSpPr>
          <p:nvPr/>
        </p:nvSpPr>
        <p:spPr bwMode="auto">
          <a:xfrm>
            <a:off x="7660266" y="14017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3" name="Rectangle 28"/>
          <p:cNvSpPr>
            <a:spLocks noChangeArrowheads="1"/>
          </p:cNvSpPr>
          <p:nvPr/>
        </p:nvSpPr>
        <p:spPr bwMode="auto">
          <a:xfrm>
            <a:off x="7812666" y="17272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4" name="Rectangle 29"/>
          <p:cNvSpPr>
            <a:spLocks noChangeArrowheads="1"/>
          </p:cNvSpPr>
          <p:nvPr/>
        </p:nvSpPr>
        <p:spPr bwMode="auto">
          <a:xfrm>
            <a:off x="6577591" y="2320925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5" name="Rectangle 30"/>
          <p:cNvSpPr>
            <a:spLocks noChangeArrowheads="1"/>
          </p:cNvSpPr>
          <p:nvPr/>
        </p:nvSpPr>
        <p:spPr bwMode="auto">
          <a:xfrm>
            <a:off x="8322253" y="15113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6" name="Rectangle 31"/>
          <p:cNvSpPr>
            <a:spLocks noChangeArrowheads="1"/>
          </p:cNvSpPr>
          <p:nvPr/>
        </p:nvSpPr>
        <p:spPr bwMode="auto">
          <a:xfrm>
            <a:off x="6976053" y="671512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7" name="Rectangle 32"/>
          <p:cNvSpPr>
            <a:spLocks noChangeArrowheads="1"/>
          </p:cNvSpPr>
          <p:nvPr/>
        </p:nvSpPr>
        <p:spPr bwMode="auto">
          <a:xfrm>
            <a:off x="7223703" y="24638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8" name="Rectangle 33"/>
          <p:cNvSpPr>
            <a:spLocks noChangeArrowheads="1"/>
          </p:cNvSpPr>
          <p:nvPr/>
        </p:nvSpPr>
        <p:spPr bwMode="auto">
          <a:xfrm>
            <a:off x="7355466" y="1317625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9" name="Rectangle 34"/>
          <p:cNvSpPr>
            <a:spLocks noChangeArrowheads="1"/>
          </p:cNvSpPr>
          <p:nvPr/>
        </p:nvSpPr>
        <p:spPr bwMode="auto">
          <a:xfrm>
            <a:off x="7255453" y="159702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30" name="Rectangle 35"/>
          <p:cNvSpPr>
            <a:spLocks noChangeArrowheads="1"/>
          </p:cNvSpPr>
          <p:nvPr/>
        </p:nvSpPr>
        <p:spPr bwMode="auto">
          <a:xfrm>
            <a:off x="7166553" y="14430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31" name="Line 36"/>
          <p:cNvSpPr>
            <a:spLocks noChangeShapeType="1"/>
          </p:cNvSpPr>
          <p:nvPr/>
        </p:nvSpPr>
        <p:spPr bwMode="auto">
          <a:xfrm flipV="1">
            <a:off x="7396741" y="1438275"/>
            <a:ext cx="331787" cy="7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3" name="Line 38"/>
          <p:cNvSpPr>
            <a:spLocks noChangeShapeType="1"/>
          </p:cNvSpPr>
          <p:nvPr/>
        </p:nvSpPr>
        <p:spPr bwMode="auto">
          <a:xfrm flipV="1">
            <a:off x="7360228" y="1354137"/>
            <a:ext cx="31750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4" name="Line 39"/>
          <p:cNvSpPr>
            <a:spLocks noChangeShapeType="1"/>
          </p:cNvSpPr>
          <p:nvPr/>
        </p:nvSpPr>
        <p:spPr bwMode="auto">
          <a:xfrm flipH="1" flipV="1">
            <a:off x="7403091" y="1554162"/>
            <a:ext cx="619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5" name="Line 40"/>
          <p:cNvSpPr>
            <a:spLocks noChangeShapeType="1"/>
          </p:cNvSpPr>
          <p:nvPr/>
        </p:nvSpPr>
        <p:spPr bwMode="auto">
          <a:xfrm flipV="1">
            <a:off x="7291966" y="1538287"/>
            <a:ext cx="635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6" name="Line 41"/>
          <p:cNvSpPr>
            <a:spLocks noChangeShapeType="1"/>
          </p:cNvSpPr>
          <p:nvPr/>
        </p:nvSpPr>
        <p:spPr bwMode="auto">
          <a:xfrm>
            <a:off x="7180841" y="1492250"/>
            <a:ext cx="206375" cy="46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" name="Line 42"/>
          <p:cNvSpPr>
            <a:spLocks noChangeShapeType="1"/>
          </p:cNvSpPr>
          <p:nvPr/>
        </p:nvSpPr>
        <p:spPr bwMode="auto">
          <a:xfrm>
            <a:off x="7228466" y="1303337"/>
            <a:ext cx="174625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8" name="Line 43"/>
          <p:cNvSpPr>
            <a:spLocks noChangeShapeType="1"/>
          </p:cNvSpPr>
          <p:nvPr/>
        </p:nvSpPr>
        <p:spPr bwMode="auto">
          <a:xfrm flipH="1" flipV="1">
            <a:off x="7418966" y="1554162"/>
            <a:ext cx="4095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9" name="Line 44"/>
          <p:cNvSpPr>
            <a:spLocks noChangeShapeType="1"/>
          </p:cNvSpPr>
          <p:nvPr/>
        </p:nvSpPr>
        <p:spPr bwMode="auto">
          <a:xfrm flipH="1" flipV="1">
            <a:off x="7339591" y="1554162"/>
            <a:ext cx="55086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69" y="3810325"/>
            <a:ext cx="2793206" cy="57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04" y="5136515"/>
            <a:ext cx="3105473" cy="6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Cross-Validation:  Leave-One-Out Technique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5" y="1089267"/>
            <a:ext cx="5952931" cy="55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Frechette</a:t>
            </a:r>
            <a:r>
              <a:rPr lang="en-US" sz="1800" dirty="0" smtClean="0"/>
              <a:t> et al. 2008 </a:t>
            </a:r>
            <a:r>
              <a:rPr lang="en-US" sz="1800" i="1" dirty="0" smtClean="0"/>
              <a:t>QSR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29532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30629" y="989044"/>
            <a:ext cx="8247194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Part I: Modern Analog Technique (MAT)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Conceptual Foundation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Dissimilarity </a:t>
            </a:r>
            <a:r>
              <a:rPr lang="en-US" sz="2800" dirty="0"/>
              <a:t>Metrics 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 smtClean="0"/>
              <a:t>	Environmental Inference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3600" dirty="0"/>
              <a:t>Part </a:t>
            </a:r>
            <a:r>
              <a:rPr lang="en-US" sz="3600" dirty="0" smtClean="0"/>
              <a:t>II</a:t>
            </a:r>
            <a:r>
              <a:rPr lang="en-US" sz="3600" dirty="0"/>
              <a:t>: Complications with the MAT</a:t>
            </a:r>
          </a:p>
          <a:p>
            <a:pPr>
              <a:spcAft>
                <a:spcPts val="1200"/>
              </a:spcAft>
            </a:pPr>
            <a:r>
              <a:rPr lang="en-US" sz="3600" dirty="0" smtClean="0"/>
              <a:t>Part III: No-Analogs &amp; Novelty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4124130"/>
            <a:ext cx="9144000" cy="1895603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852404"/>
            <a:ext cx="9144000" cy="2599923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43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1. Spatial Autocorrelation</a:t>
            </a:r>
            <a:r>
              <a:rPr lang="en-US" dirty="0" smtClean="0"/>
              <a:t>:  Leads to overestimates of explanatory power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6" b="64647"/>
          <a:stretch/>
        </p:blipFill>
        <p:spPr bwMode="auto">
          <a:xfrm>
            <a:off x="4056946" y="1242529"/>
            <a:ext cx="5087054" cy="226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11967" y="2351316"/>
            <a:ext cx="205273" cy="205273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3740" y="2746309"/>
            <a:ext cx="205273" cy="2052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661" y="2873831"/>
            <a:ext cx="149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+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1" y="6060142"/>
            <a:ext cx="9162661" cy="7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3" r="7006"/>
          <a:stretch/>
        </p:blipFill>
        <p:spPr bwMode="auto">
          <a:xfrm>
            <a:off x="4075607" y="3227774"/>
            <a:ext cx="5087054" cy="207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22" y="5413394"/>
            <a:ext cx="9162661" cy="59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0008" y="6060142"/>
            <a:ext cx="2332653" cy="750049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8661" y="6656302"/>
            <a:ext cx="2404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Telford and Birks 2009 </a:t>
            </a:r>
            <a:r>
              <a:rPr lang="en-US" sz="1400" i="1" dirty="0" smtClean="0">
                <a:latin typeface="+mj-lt"/>
              </a:rPr>
              <a:t>QSR</a:t>
            </a:r>
            <a:endParaRPr lang="en-US" sz="14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7322" y="4324450"/>
            <a:ext cx="41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Significance Tests</a:t>
            </a:r>
          </a:p>
          <a:p>
            <a:r>
              <a:rPr lang="en-US" dirty="0" smtClean="0"/>
              <a:t>(relative to random variable with spatial structure)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873336"/>
            <a:ext cx="4685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Cross-Validation Tests</a:t>
            </a:r>
          </a:p>
          <a:p>
            <a:r>
              <a:rPr lang="en-US" dirty="0" smtClean="0"/>
              <a:t>    Sites deleted randomly</a:t>
            </a:r>
          </a:p>
          <a:p>
            <a:r>
              <a:rPr lang="en-US" dirty="0"/>
              <a:t> </a:t>
            </a:r>
            <a:r>
              <a:rPr lang="en-US" dirty="0" smtClean="0"/>
              <a:t>   Closest sites deleted</a:t>
            </a:r>
          </a:p>
          <a:p>
            <a:r>
              <a:rPr lang="en-US" dirty="0"/>
              <a:t> </a:t>
            </a:r>
            <a:r>
              <a:rPr lang="en-US" dirty="0" smtClean="0"/>
              <a:t>   Environmentally similar sites   		deleted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b="1" dirty="0" smtClean="0"/>
              <a:t>Correlations</a:t>
            </a:r>
            <a:r>
              <a:rPr lang="en-US" dirty="0" smtClean="0"/>
              <a:t> among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00473" y="3393275"/>
                <a:ext cx="4005264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473" y="3393275"/>
                <a:ext cx="4005264" cy="539571"/>
              </a:xfrm>
              <a:prstGeom prst="rect">
                <a:avLst/>
              </a:prstGeom>
              <a:blipFill rotWithShape="1">
                <a:blip r:embed="rId2"/>
                <a:stretch>
                  <a:fillRect l="-228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74982" y="1476036"/>
                <a:ext cx="312322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𝑗𝑘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/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82" y="1476036"/>
                <a:ext cx="3123227" cy="118352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3221" y="4787735"/>
            <a:ext cx="858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there are no correlations among variables, </a:t>
            </a:r>
            <a:r>
              <a:rPr lang="en-US" dirty="0" err="1" smtClean="0"/>
              <a:t>Mahanobis</a:t>
            </a:r>
            <a:r>
              <a:rPr lang="en-US" dirty="0" smtClean="0"/>
              <a:t> reduces to Standardized Euclidean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471181"/>
            <a:ext cx="193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Mahalanobis</a:t>
            </a:r>
          </a:p>
        </p:txBody>
      </p:sp>
      <p:sp>
        <p:nvSpPr>
          <p:cNvPr id="9" name="Rectangle 8"/>
          <p:cNvSpPr/>
          <p:nvPr/>
        </p:nvSpPr>
        <p:spPr>
          <a:xfrm>
            <a:off x="-11018" y="16523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Standardized </a:t>
            </a:r>
          </a:p>
          <a:p>
            <a:r>
              <a:rPr lang="en-US" dirty="0"/>
              <a:t>Euclidean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-16527" y="2991245"/>
            <a:ext cx="91550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53617" y="1606135"/>
            <a:ext cx="312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among variables leads to double-counting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21569" y="3101848"/>
            <a:ext cx="312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Mahalanobis </a:t>
            </a:r>
            <a:r>
              <a:rPr lang="en-US" dirty="0" err="1" smtClean="0"/>
              <a:t>downweights</a:t>
            </a:r>
            <a:r>
              <a:rPr lang="en-US" dirty="0" smtClean="0"/>
              <a:t> by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36307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30629" y="989044"/>
            <a:ext cx="8247194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Part I: Modern Analog Technique (MAT)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Conceptual Foundation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Dissimilarity </a:t>
            </a:r>
            <a:r>
              <a:rPr lang="en-US" sz="2800" dirty="0"/>
              <a:t>Metrics 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 smtClean="0"/>
              <a:t>	Environmental Inference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3600" dirty="0"/>
              <a:t>Part </a:t>
            </a:r>
            <a:r>
              <a:rPr lang="en-US" sz="3600" dirty="0" smtClean="0"/>
              <a:t>II</a:t>
            </a:r>
            <a:r>
              <a:rPr lang="en-US" sz="3600" dirty="0"/>
              <a:t>: Complications with the MAT</a:t>
            </a:r>
          </a:p>
          <a:p>
            <a:pPr>
              <a:spcAft>
                <a:spcPts val="1200"/>
              </a:spcAft>
            </a:pPr>
            <a:r>
              <a:rPr lang="en-US" sz="3600" dirty="0" smtClean="0"/>
              <a:t>Part III: No-Analogs &amp; Novelty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3256592"/>
            <a:ext cx="9144000" cy="2763142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3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3. </a:t>
            </a:r>
            <a:r>
              <a:rPr lang="en-US" altLang="en-US" b="1" dirty="0" smtClean="0"/>
              <a:t>No Analogs</a:t>
            </a:r>
            <a:r>
              <a:rPr lang="en-US" altLang="en-US" dirty="0" smtClean="0"/>
              <a:t>:  All modern samples are poor matches</a:t>
            </a:r>
            <a:endParaRPr lang="en-US" altLang="en-US" dirty="0" smtClean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84" y="1304343"/>
            <a:ext cx="5440432" cy="50939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0" y="6577642"/>
            <a:ext cx="442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Radeloff, Williams </a:t>
            </a:r>
            <a:r>
              <a:rPr lang="en-US" sz="1400" dirty="0" smtClean="0">
                <a:latin typeface="+mj-lt"/>
              </a:rPr>
              <a:t>et al., 2015 </a:t>
            </a:r>
            <a:r>
              <a:rPr lang="en-US" sz="1400" i="1" dirty="0" smtClean="0">
                <a:latin typeface="+mj-lt"/>
              </a:rPr>
              <a:t>Ecological Applications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06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30629" y="989044"/>
            <a:ext cx="8247194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Part I: Modern Analog Technique (MAT)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Conceptual Foundation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Dissimilarity </a:t>
            </a:r>
            <a:r>
              <a:rPr lang="en-US" sz="2800" dirty="0"/>
              <a:t>Metrics </a:t>
            </a:r>
          </a:p>
          <a:p>
            <a:pPr marL="1193800" indent="-2794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193800" algn="l"/>
              </a:tabLst>
            </a:pPr>
            <a:r>
              <a:rPr lang="en-US" sz="2800" dirty="0" smtClean="0"/>
              <a:t>	Environmental Inference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3600" dirty="0"/>
              <a:t>Part </a:t>
            </a:r>
            <a:r>
              <a:rPr lang="en-US" sz="3600" dirty="0" smtClean="0"/>
              <a:t>II</a:t>
            </a:r>
            <a:r>
              <a:rPr lang="en-US" sz="3600" dirty="0"/>
              <a:t>: Complications with the MAT</a:t>
            </a:r>
          </a:p>
          <a:p>
            <a:pPr>
              <a:spcAft>
                <a:spcPts val="1200"/>
              </a:spcAft>
            </a:pPr>
            <a:r>
              <a:rPr lang="en-US" sz="3600" dirty="0" smtClean="0"/>
              <a:t>Part III: No-Analogs &amp; Novelty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852404"/>
            <a:ext cx="9144000" cy="3271726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78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No-Analog Definition: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8894"/>
            <a:ext cx="9144000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No-Analogs:  min(</a:t>
            </a:r>
            <a:r>
              <a:rPr lang="en-US" sz="2800" i="1" dirty="0" err="1" smtClean="0"/>
              <a:t>D</a:t>
            </a:r>
            <a:r>
              <a:rPr lang="en-US" sz="2800" i="1" baseline="-25000" dirty="0" err="1" smtClean="0"/>
              <a:t>ij</a:t>
            </a:r>
            <a:r>
              <a:rPr lang="en-US" sz="2800" i="1" dirty="0" smtClean="0"/>
              <a:t>)&gt;</a:t>
            </a:r>
            <a:r>
              <a:rPr lang="en-US" sz="2800" i="1" dirty="0" err="1" smtClean="0"/>
              <a:t>D</a:t>
            </a:r>
            <a:r>
              <a:rPr lang="en-US" sz="2800" i="1" baseline="-25000" dirty="0" err="1" smtClean="0"/>
              <a:t>threshold</a:t>
            </a:r>
            <a:endParaRPr lang="en-US" sz="2800" i="1" baseline="-25000" dirty="0" smtClean="0"/>
          </a:p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 smtClean="0"/>
              <a:t>No-analog </a:t>
            </a:r>
            <a:r>
              <a:rPr lang="en-US" sz="2800" i="1" dirty="0"/>
              <a:t>communities </a:t>
            </a:r>
            <a:r>
              <a:rPr lang="en-US" sz="2800" i="1" dirty="0" smtClean="0"/>
              <a:t>                                          consist </a:t>
            </a:r>
            <a:r>
              <a:rPr lang="en-US" sz="2800" i="1" dirty="0"/>
              <a:t>of species that are </a:t>
            </a:r>
            <a:r>
              <a:rPr lang="en-US" sz="2800" i="1" dirty="0" smtClean="0"/>
              <a:t>                                                     extant today, but </a:t>
            </a:r>
            <a:r>
              <a:rPr lang="en-US" sz="2800" i="1" dirty="0"/>
              <a:t>in </a:t>
            </a:r>
            <a:r>
              <a:rPr lang="en-US" sz="2800" i="1" dirty="0" smtClean="0"/>
              <a:t>                                         combinations </a:t>
            </a:r>
            <a:r>
              <a:rPr lang="en-US" sz="2800" i="1" dirty="0"/>
              <a:t>not found at </a:t>
            </a:r>
            <a:r>
              <a:rPr lang="en-US" sz="2800" i="1" dirty="0" smtClean="0"/>
              <a:t>                                           present</a:t>
            </a:r>
            <a:r>
              <a:rPr lang="en-US" sz="2800" i="1" dirty="0"/>
              <a:t>. “No-analog” is </a:t>
            </a:r>
            <a:r>
              <a:rPr lang="en-US" sz="2800" i="1" dirty="0" smtClean="0"/>
              <a:t>therefore shorthand </a:t>
            </a:r>
            <a:r>
              <a:rPr lang="en-US" sz="2800" i="1" dirty="0"/>
              <a:t>for “no present </a:t>
            </a:r>
            <a:r>
              <a:rPr lang="en-US" sz="2800" i="1" dirty="0" smtClean="0"/>
              <a:t>analog.” … </a:t>
            </a:r>
          </a:p>
          <a:p>
            <a:pPr marL="0" indent="0">
              <a:buNone/>
            </a:pPr>
            <a:r>
              <a:rPr lang="en-US" sz="2800" i="1" dirty="0" smtClean="0"/>
              <a:t>No-analog fossil assemblages </a:t>
            </a:r>
            <a:r>
              <a:rPr lang="en-US" sz="2800" i="1" dirty="0"/>
              <a:t>also have been called “disharmonious”, “mixed</a:t>
            </a:r>
            <a:r>
              <a:rPr lang="en-US" sz="2800" i="1" dirty="0" smtClean="0"/>
              <a:t>”, “</a:t>
            </a:r>
            <a:r>
              <a:rPr lang="en-US" sz="2800" i="1" dirty="0"/>
              <a:t>intermingled”, “mosaic”, or “</a:t>
            </a:r>
            <a:r>
              <a:rPr lang="en-US" sz="2800" i="1" dirty="0" err="1"/>
              <a:t>extraprovincial</a:t>
            </a:r>
            <a:r>
              <a:rPr lang="en-US" sz="2800" i="1" dirty="0"/>
              <a:t>” </a:t>
            </a:r>
            <a:r>
              <a:rPr lang="en-US" sz="2800" i="1" dirty="0" smtClean="0"/>
              <a:t>assemblages (</a:t>
            </a:r>
            <a:r>
              <a:rPr lang="en-US" sz="2800" i="1" dirty="0"/>
              <a:t>Graham </a:t>
            </a:r>
            <a:r>
              <a:rPr lang="en-US" sz="2800" i="1" dirty="0" smtClean="0"/>
              <a:t>2005).</a:t>
            </a:r>
            <a:endParaRPr lang="en-US" altLang="en-US" sz="2800" i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94" y="1"/>
            <a:ext cx="3906416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34913"/>
            <a:ext cx="5230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Text: Williams and Jackson 2007 </a:t>
            </a:r>
            <a:r>
              <a:rPr lang="en-US" sz="1400" i="1" dirty="0" smtClean="0">
                <a:latin typeface="+mj-lt"/>
              </a:rPr>
              <a:t>Frontiers Ecology Environment</a:t>
            </a:r>
          </a:p>
          <a:p>
            <a:r>
              <a:rPr lang="en-US" sz="1400" dirty="0" smtClean="0">
                <a:latin typeface="+mj-lt"/>
              </a:rPr>
              <a:t>Fig: Radeloff, Williams </a:t>
            </a:r>
            <a:r>
              <a:rPr lang="en-US" sz="1400" dirty="0" smtClean="0">
                <a:latin typeface="+mj-lt"/>
              </a:rPr>
              <a:t>et al., 2015 </a:t>
            </a:r>
            <a:r>
              <a:rPr lang="en-US" sz="1400" i="1" dirty="0" smtClean="0">
                <a:latin typeface="+mj-lt"/>
              </a:rPr>
              <a:t>Ecological Applications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7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set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threshold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888841"/>
            <a:ext cx="4329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to </a:t>
            </a:r>
            <a:r>
              <a:rPr lang="en-US" dirty="0" err="1"/>
              <a:t>D</a:t>
            </a:r>
            <a:r>
              <a:rPr lang="en-US" baseline="-25000" dirty="0" err="1"/>
              <a:t>opt</a:t>
            </a:r>
            <a:r>
              <a:rPr lang="en-US" dirty="0"/>
              <a:t> from ROC analysis for same-biome vs different-biome pairs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0" y="88904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Set to 99% percentile of all modern pairwise dissimilarities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68413"/>
          <a:stretch>
            <a:fillRect/>
          </a:stretch>
        </p:blipFill>
        <p:spPr bwMode="auto">
          <a:xfrm>
            <a:off x="2164703" y="1936168"/>
            <a:ext cx="4595225" cy="476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Gavin et al., 2003 </a:t>
            </a:r>
            <a:r>
              <a:rPr lang="en-US" sz="1400" i="1" dirty="0" smtClean="0">
                <a:latin typeface="+mj-lt"/>
              </a:rPr>
              <a:t>Quaternary Research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2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set </a:t>
            </a:r>
            <a:r>
              <a:rPr lang="en-US" dirty="0" err="1"/>
              <a:t>D</a:t>
            </a:r>
            <a:r>
              <a:rPr lang="en-US" baseline="-25000" dirty="0" err="1"/>
              <a:t>threshold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888841"/>
            <a:ext cx="4329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to </a:t>
            </a:r>
            <a:r>
              <a:rPr lang="en-US" dirty="0" err="1" smtClean="0"/>
              <a:t>Dopt</a:t>
            </a:r>
            <a:r>
              <a:rPr lang="en-US" dirty="0" smtClean="0"/>
              <a:t> from ROC analysis for same-biome vs different-biome pairs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13" y="1818189"/>
            <a:ext cx="6214188" cy="503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88904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Set to 99% percentile of all modern pairwise dissimilarities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53574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Ordonez &amp; Williams 2013 </a:t>
            </a:r>
          </a:p>
          <a:p>
            <a:r>
              <a:rPr lang="en-US" sz="1400" i="1" dirty="0" smtClean="0">
                <a:latin typeface="+mj-lt"/>
              </a:rPr>
              <a:t>Climatic Change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8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No-Analog </a:t>
            </a:r>
            <a:br>
              <a:rPr lang="en-US" dirty="0" smtClean="0"/>
            </a:br>
            <a:r>
              <a:rPr lang="en-US" dirty="0" smtClean="0"/>
              <a:t>Vegetation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15" y="0"/>
            <a:ext cx="4963886" cy="687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Overpeck et al., 1992 </a:t>
            </a:r>
            <a:r>
              <a:rPr lang="en-US" sz="1400" i="1" dirty="0" smtClean="0">
                <a:latin typeface="+mj-lt"/>
              </a:rPr>
              <a:t>Geology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48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Defining Novelty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718609"/>
            <a:ext cx="5111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Novelty is the degree of dissimilarity of a system, measured in one or more dimensions relative to a reference baseline, usually defined as the present or recent past.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334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Radeloff, Williams et al. 2016 </a:t>
            </a:r>
            <a:r>
              <a:rPr lang="en-US" sz="1400" dirty="0" err="1" smtClean="0"/>
              <a:t>Ecol</a:t>
            </a:r>
            <a:r>
              <a:rPr lang="en-US" sz="1400" dirty="0" smtClean="0"/>
              <a:t> Apps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088955"/>
            <a:ext cx="889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</a:t>
            </a:r>
            <a:r>
              <a:rPr lang="en-US" dirty="0" smtClean="0"/>
              <a:t>ontinuous</a:t>
            </a:r>
            <a:r>
              <a:rPr lang="en-US" dirty="0" smtClean="0"/>
              <a:t>, not </a:t>
            </a:r>
            <a:r>
              <a:rPr lang="en-US" dirty="0" smtClean="0"/>
              <a:t>categorical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equires specifying variables (dimensions) for measuring </a:t>
            </a:r>
            <a:r>
              <a:rPr lang="en-US" dirty="0" smtClean="0"/>
              <a:t>novelty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Requires a reference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Flexible – can apply to present/past/future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94" y="1"/>
            <a:ext cx="3906416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67674" y="996143"/>
            <a:ext cx="257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i="1" dirty="0" smtClean="0"/>
              <a:t>Novelty = min(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ij</a:t>
            </a:r>
            <a:r>
              <a:rPr lang="en-US" i="1" dirty="0" smtClean="0"/>
              <a:t>)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3667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Magnitude, Rate, Novelty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0" b="20243"/>
          <a:stretch/>
        </p:blipFill>
        <p:spPr bwMode="auto">
          <a:xfrm>
            <a:off x="4667250" y="1231640"/>
            <a:ext cx="4476750" cy="278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07902" y="914397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Magnitude (T</a:t>
            </a:r>
            <a:r>
              <a:rPr lang="en-US" baseline="-25000" dirty="0" smtClean="0"/>
              <a:t>1</a:t>
            </a:r>
            <a:r>
              <a:rPr lang="en-US" dirty="0" smtClean="0"/>
              <a:t>-T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12164"/>
            <a:ext cx="3667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525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US Fourth National Climate Assessment (NCA4), 2017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67951" y="914398"/>
            <a:ext cx="4348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MAGNITUDE</a:t>
            </a:r>
          </a:p>
          <a:p>
            <a:r>
              <a:rPr lang="en-US" i="1" dirty="0" smtClean="0"/>
              <a:t>How much is a system changing?</a:t>
            </a:r>
          </a:p>
          <a:p>
            <a:endParaRPr lang="en-US" dirty="0"/>
          </a:p>
          <a:p>
            <a:r>
              <a:rPr lang="en-US" dirty="0" smtClean="0"/>
              <a:t>RATE</a:t>
            </a:r>
          </a:p>
          <a:p>
            <a:r>
              <a:rPr lang="en-US" i="1" dirty="0" smtClean="0"/>
              <a:t>How fast is a system changing?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</a:p>
          <a:p>
            <a:r>
              <a:rPr lang="en-US" i="1" dirty="0" smtClean="0"/>
              <a:t>How novel is the new system state?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Magnitude, Rate, Novelty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6016" y="1170323"/>
            <a:ext cx="299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 (ºC/</a:t>
            </a:r>
            <a:r>
              <a:rPr lang="en-US" dirty="0" err="1" smtClean="0"/>
              <a:t>yr</a:t>
            </a:r>
            <a:r>
              <a:rPr lang="en-US" dirty="0"/>
              <a:t> </a:t>
            </a:r>
            <a:r>
              <a:rPr lang="en-US" dirty="0" smtClean="0"/>
              <a:t>or km/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70" y="1655520"/>
            <a:ext cx="4832346" cy="304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43" y="4620910"/>
            <a:ext cx="4572000" cy="84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951" y="914398"/>
            <a:ext cx="4348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MAGNITUDE</a:t>
            </a:r>
          </a:p>
          <a:p>
            <a:r>
              <a:rPr lang="en-US" i="1" dirty="0" smtClean="0"/>
              <a:t>How much is a system changing?</a:t>
            </a:r>
          </a:p>
          <a:p>
            <a:endParaRPr lang="en-US" dirty="0"/>
          </a:p>
          <a:p>
            <a:r>
              <a:rPr lang="en-US" dirty="0" smtClean="0"/>
              <a:t>RATE</a:t>
            </a:r>
          </a:p>
          <a:p>
            <a:r>
              <a:rPr lang="en-US" i="1" dirty="0" smtClean="0"/>
              <a:t>How fast is a system changing?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</a:p>
          <a:p>
            <a:r>
              <a:rPr lang="en-US" i="1" dirty="0" smtClean="0"/>
              <a:t>How novel is the new system state?</a:t>
            </a:r>
            <a:endParaRPr lang="en-US" i="1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Dobrowski et al. 2013,</a:t>
            </a:r>
            <a:r>
              <a:rPr lang="en-US" sz="1400" i="1" dirty="0" smtClean="0"/>
              <a:t> GCB</a:t>
            </a:r>
            <a:endParaRPr lang="en-US" sz="1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516016" y="1655520"/>
            <a:ext cx="352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Climate Velocities, T</a:t>
            </a:r>
            <a:r>
              <a:rPr lang="en-US" b="1" baseline="-25000" dirty="0" smtClean="0"/>
              <a:t>min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9360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Magnitude, Rate, Novelty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951" y="914398"/>
            <a:ext cx="4348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MAGNITUDE</a:t>
            </a:r>
          </a:p>
          <a:p>
            <a:r>
              <a:rPr lang="en-US" i="1" dirty="0" smtClean="0"/>
              <a:t>How much is a system changing?</a:t>
            </a:r>
          </a:p>
          <a:p>
            <a:endParaRPr lang="en-US" dirty="0"/>
          </a:p>
          <a:p>
            <a:r>
              <a:rPr lang="en-US" dirty="0" smtClean="0"/>
              <a:t>RATE</a:t>
            </a:r>
          </a:p>
          <a:p>
            <a:r>
              <a:rPr lang="en-US" i="1" dirty="0" smtClean="0"/>
              <a:t>How fast is a system changing?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</a:p>
          <a:p>
            <a:r>
              <a:rPr lang="en-US" i="1" dirty="0" smtClean="0"/>
              <a:t>How novel is the new system state?</a:t>
            </a:r>
            <a:endParaRPr lang="en-US" i="1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Mahony</a:t>
            </a:r>
            <a:r>
              <a:rPr lang="en-US" sz="1400" dirty="0" smtClean="0"/>
              <a:t> et al., 2016</a:t>
            </a:r>
            <a:endParaRPr lang="en-US" sz="1400" i="1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43" y="1366414"/>
            <a:ext cx="4833257" cy="429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0743" y="966304"/>
            <a:ext cx="424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Climate Novelty of North America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78948" y="5715201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2071-2100 vs. 1971-2000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6350"/>
            <a:ext cx="9144000" cy="766763"/>
          </a:xfrm>
        </p:spPr>
        <p:txBody>
          <a:bodyPr/>
          <a:lstStyle/>
          <a:p>
            <a:pPr eaLnBrk="1" hangingPunct="1"/>
            <a:r>
              <a:rPr lang="en-US" altLang="en-US" smtClean="0"/>
              <a:t>Reasoning by Analogy</a:t>
            </a:r>
          </a:p>
        </p:txBody>
      </p:sp>
      <p:pic>
        <p:nvPicPr>
          <p:cNvPr id="20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31" y="1062168"/>
            <a:ext cx="5950520" cy="511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7032625" y="1976438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POLLEN</a:t>
            </a:r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7011988" y="4200525"/>
            <a:ext cx="2132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VEGETATION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2587625" y="890588"/>
            <a:ext cx="1708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SITE A </a:t>
            </a:r>
          </a:p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(PRESENT)</a:t>
            </a:r>
          </a:p>
        </p:txBody>
      </p:sp>
      <p:sp>
        <p:nvSpPr>
          <p:cNvPr id="2055" name="Text Box 8"/>
          <p:cNvSpPr txBox="1">
            <a:spLocks noChangeArrowheads="1"/>
          </p:cNvSpPr>
          <p:nvPr/>
        </p:nvSpPr>
        <p:spPr bwMode="auto">
          <a:xfrm>
            <a:off x="5688013" y="890588"/>
            <a:ext cx="1133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SITE B</a:t>
            </a:r>
          </a:p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(PAST)</a:t>
            </a:r>
          </a:p>
        </p:txBody>
      </p:sp>
      <p:sp>
        <p:nvSpPr>
          <p:cNvPr id="2056" name="TextBox 1"/>
          <p:cNvSpPr txBox="1">
            <a:spLocks noChangeArrowheads="1"/>
          </p:cNvSpPr>
          <p:nvPr/>
        </p:nvSpPr>
        <p:spPr bwMode="auto">
          <a:xfrm>
            <a:off x="0" y="6486525"/>
            <a:ext cx="3382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bg1"/>
                </a:solidFill>
              </a:rPr>
              <a:t>Jackson  &amp; Williams 2004 AREPS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662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Mapping Novelty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Williams et al. 2001 </a:t>
            </a:r>
            <a:r>
              <a:rPr lang="en-US" sz="1400" i="1" dirty="0" smtClean="0"/>
              <a:t>Ecology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55" y="965610"/>
            <a:ext cx="9189155" cy="489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83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Mapping novelty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043230"/>
            <a:ext cx="4558448" cy="405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/>
          <a:stretch/>
        </p:blipFill>
        <p:spPr bwMode="auto">
          <a:xfrm>
            <a:off x="-1" y="968586"/>
            <a:ext cx="4571999" cy="431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Mahony</a:t>
            </a:r>
            <a:r>
              <a:rPr lang="en-US" sz="1400" dirty="0" smtClean="0"/>
              <a:t> et al., 2016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397967" y="6319390"/>
            <a:ext cx="406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Colin </a:t>
            </a:r>
            <a:r>
              <a:rPr lang="en-US" dirty="0" err="1" smtClean="0"/>
              <a:t>Mahony</a:t>
            </a:r>
            <a:r>
              <a:rPr lang="en-US" dirty="0" smtClean="0"/>
              <a:t> Visit Apr 9-10!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550223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Barnosky et al. 2017, </a:t>
            </a:r>
            <a:r>
              <a:rPr lang="en-US" sz="1400" i="1" dirty="0" smtClean="0"/>
              <a:t>Science</a:t>
            </a:r>
            <a:endParaRPr lang="en-US" sz="1400" i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90" y="48415"/>
            <a:ext cx="5337110" cy="680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"/>
            <a:ext cx="4758613" cy="1362268"/>
          </a:xfrm>
        </p:spPr>
        <p:txBody>
          <a:bodyPr/>
          <a:lstStyle/>
          <a:p>
            <a:pPr algn="l"/>
            <a:r>
              <a:rPr lang="en-US" dirty="0" smtClean="0"/>
              <a:t>Why Novelty Matters: Conservation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Novelty Matters: Ecological Forecasting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6" y="2305247"/>
            <a:ext cx="8779036" cy="388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"/>
          <a:stretch/>
        </p:blipFill>
        <p:spPr bwMode="auto">
          <a:xfrm>
            <a:off x="234336" y="2106339"/>
            <a:ext cx="8779035" cy="339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52271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Predictive ability of species distribution models decreases as climate &amp; community novelty increases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Maguire et al. 2016, </a:t>
            </a:r>
            <a:r>
              <a:rPr lang="en-US" sz="1400" i="1" dirty="0" err="1" smtClean="0"/>
              <a:t>Proc</a:t>
            </a:r>
            <a:r>
              <a:rPr lang="en-US" sz="1400" i="1" dirty="0" smtClean="0"/>
              <a:t> Roy </a:t>
            </a:r>
            <a:r>
              <a:rPr lang="en-US" sz="1400" i="1" dirty="0" err="1" smtClean="0"/>
              <a:t>Soc</a:t>
            </a:r>
            <a:r>
              <a:rPr lang="en-US" sz="1400" i="1" dirty="0" smtClean="0"/>
              <a:t> B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330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198733" cy="1455575"/>
          </a:xfrm>
        </p:spPr>
        <p:txBody>
          <a:bodyPr/>
          <a:lstStyle/>
          <a:p>
            <a:pPr algn="l"/>
            <a:r>
              <a:rPr lang="en-US" dirty="0" smtClean="0"/>
              <a:t>Last Thoughts: </a:t>
            </a:r>
            <a:br>
              <a:rPr lang="en-US" dirty="0" smtClean="0"/>
            </a:br>
            <a:r>
              <a:rPr lang="en-US" dirty="0" smtClean="0"/>
              <a:t>Why Novelty Matters: Updating our Language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869585"/>
            <a:ext cx="5198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live in a dynamic world… but our language &amp; conceptual frameworks are riddled with assumptions about static, equilibrial systems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03854" y="3570936"/>
            <a:ext cx="355738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Historical Baselines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Historic Ranges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Restoration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Resilience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Invasive Species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7"/>
          <a:stretch/>
        </p:blipFill>
        <p:spPr bwMode="auto">
          <a:xfrm>
            <a:off x="5198733" y="155174"/>
            <a:ext cx="3945267" cy="59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6097755"/>
            <a:ext cx="757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…. novelty helps us think about a world that is ever-changing, and ever-new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82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76300" y="2019300"/>
            <a:ext cx="68961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7214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6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7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8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9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20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76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7177" name="Group 16"/>
          <p:cNvGrpSpPr>
            <a:grpSpLocks/>
          </p:cNvGrpSpPr>
          <p:nvPr/>
        </p:nvGrpSpPr>
        <p:grpSpPr bwMode="auto">
          <a:xfrm>
            <a:off x="4791075" y="1547813"/>
            <a:ext cx="2101850" cy="1512887"/>
            <a:chOff x="3118" y="505"/>
            <a:chExt cx="1324" cy="953"/>
          </a:xfrm>
        </p:grpSpPr>
        <p:sp>
          <p:nvSpPr>
            <p:cNvPr id="7207" name="Line 17"/>
            <p:cNvSpPr>
              <a:spLocks noChangeShapeType="1"/>
            </p:cNvSpPr>
            <p:nvPr/>
          </p:nvSpPr>
          <p:spPr bwMode="auto">
            <a:xfrm>
              <a:off x="3712" y="50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Rectangle 18"/>
            <p:cNvSpPr>
              <a:spLocks noChangeArrowheads="1"/>
            </p:cNvSpPr>
            <p:nvPr/>
          </p:nvSpPr>
          <p:spPr bwMode="auto">
            <a:xfrm>
              <a:off x="3712" y="686"/>
              <a:ext cx="16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9" name="Rectangle 19"/>
            <p:cNvSpPr>
              <a:spLocks noChangeArrowheads="1"/>
            </p:cNvSpPr>
            <p:nvPr/>
          </p:nvSpPr>
          <p:spPr bwMode="auto">
            <a:xfrm>
              <a:off x="3712" y="883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0" name="Rectangle 20"/>
            <p:cNvSpPr>
              <a:spLocks noChangeArrowheads="1"/>
            </p:cNvSpPr>
            <p:nvPr/>
          </p:nvSpPr>
          <p:spPr bwMode="auto">
            <a:xfrm>
              <a:off x="3712" y="1079"/>
              <a:ext cx="7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1" name="Text Box 21"/>
            <p:cNvSpPr txBox="1">
              <a:spLocks noChangeArrowheads="1"/>
            </p:cNvSpPr>
            <p:nvPr/>
          </p:nvSpPr>
          <p:spPr bwMode="auto">
            <a:xfrm>
              <a:off x="3118" y="62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2" name="Text Box 22"/>
            <p:cNvSpPr txBox="1">
              <a:spLocks noChangeArrowheads="1"/>
            </p:cNvSpPr>
            <p:nvPr/>
          </p:nvSpPr>
          <p:spPr bwMode="auto">
            <a:xfrm>
              <a:off x="3118" y="82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13" name="Text Box 23"/>
            <p:cNvSpPr txBox="1">
              <a:spLocks noChangeArrowheads="1"/>
            </p:cNvSpPr>
            <p:nvPr/>
          </p:nvSpPr>
          <p:spPr bwMode="auto">
            <a:xfrm>
              <a:off x="3118" y="101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78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7179" name="Group 25"/>
          <p:cNvGrpSpPr>
            <a:grpSpLocks/>
          </p:cNvGrpSpPr>
          <p:nvPr/>
        </p:nvGrpSpPr>
        <p:grpSpPr bwMode="auto">
          <a:xfrm>
            <a:off x="4791075" y="3270250"/>
            <a:ext cx="1943100" cy="1512888"/>
            <a:chOff x="3018" y="1965"/>
            <a:chExt cx="1224" cy="953"/>
          </a:xfrm>
        </p:grpSpPr>
        <p:sp>
          <p:nvSpPr>
            <p:cNvPr id="7200" name="Line 26"/>
            <p:cNvSpPr>
              <a:spLocks noChangeShapeType="1"/>
            </p:cNvSpPr>
            <p:nvPr/>
          </p:nvSpPr>
          <p:spPr bwMode="auto">
            <a:xfrm>
              <a:off x="3612" y="196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Rectangle 27"/>
            <p:cNvSpPr>
              <a:spLocks noChangeArrowheads="1"/>
            </p:cNvSpPr>
            <p:nvPr/>
          </p:nvSpPr>
          <p:spPr bwMode="auto">
            <a:xfrm>
              <a:off x="3612" y="2146"/>
              <a:ext cx="25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2" name="Rectangle 28"/>
            <p:cNvSpPr>
              <a:spLocks noChangeArrowheads="1"/>
            </p:cNvSpPr>
            <p:nvPr/>
          </p:nvSpPr>
          <p:spPr bwMode="auto">
            <a:xfrm>
              <a:off x="3612" y="2343"/>
              <a:ext cx="6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3" name="Rectangle 29"/>
            <p:cNvSpPr>
              <a:spLocks noChangeArrowheads="1"/>
            </p:cNvSpPr>
            <p:nvPr/>
          </p:nvSpPr>
          <p:spPr bwMode="auto">
            <a:xfrm>
              <a:off x="3612" y="2539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4" name="Text Box 30"/>
            <p:cNvSpPr txBox="1">
              <a:spLocks noChangeArrowheads="1"/>
            </p:cNvSpPr>
            <p:nvPr/>
          </p:nvSpPr>
          <p:spPr bwMode="auto">
            <a:xfrm>
              <a:off x="3018" y="208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05" name="Text Box 31"/>
            <p:cNvSpPr txBox="1">
              <a:spLocks noChangeArrowheads="1"/>
            </p:cNvSpPr>
            <p:nvPr/>
          </p:nvSpPr>
          <p:spPr bwMode="auto">
            <a:xfrm>
              <a:off x="3018" y="228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06" name="Text Box 32"/>
            <p:cNvSpPr txBox="1">
              <a:spLocks noChangeArrowheads="1"/>
            </p:cNvSpPr>
            <p:nvPr/>
          </p:nvSpPr>
          <p:spPr bwMode="auto">
            <a:xfrm>
              <a:off x="3018" y="247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80" name="Group 33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7193" name="Line 34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Rectangle 35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5" name="Rectangle 36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6" name="Rectangle 37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7" name="Text Box 38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198" name="Text Box 39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199" name="Text Box 40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81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2" name="Text Box 42"/>
          <p:cNvSpPr txBox="1">
            <a:spLocks noChangeArrowheads="1"/>
          </p:cNvSpPr>
          <p:nvPr/>
        </p:nvSpPr>
        <p:spPr bwMode="auto">
          <a:xfrm>
            <a:off x="4902200" y="308292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3" name="Text Box 43"/>
          <p:cNvSpPr txBox="1">
            <a:spLocks noChangeArrowheads="1"/>
          </p:cNvSpPr>
          <p:nvPr/>
        </p:nvSpPr>
        <p:spPr bwMode="auto">
          <a:xfrm>
            <a:off x="4902200" y="1423988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4" name="Text Box 44"/>
          <p:cNvSpPr txBox="1">
            <a:spLocks noChangeArrowheads="1"/>
          </p:cNvSpPr>
          <p:nvPr/>
        </p:nvSpPr>
        <p:spPr bwMode="auto">
          <a:xfrm>
            <a:off x="7337614" y="1777580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“Deciduous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</a:t>
            </a:r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Forest”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T=24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5" name="Text Box 45"/>
          <p:cNvSpPr txBox="1">
            <a:spLocks noChangeArrowheads="1"/>
          </p:cNvSpPr>
          <p:nvPr/>
        </p:nvSpPr>
        <p:spPr bwMode="auto">
          <a:xfrm>
            <a:off x="7337614" y="3441669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“Mixed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T=20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7186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684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76300" y="2019300"/>
            <a:ext cx="68961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7214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6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7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8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9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20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77" name="Group 16"/>
          <p:cNvGrpSpPr>
            <a:grpSpLocks/>
          </p:cNvGrpSpPr>
          <p:nvPr/>
        </p:nvGrpSpPr>
        <p:grpSpPr bwMode="auto">
          <a:xfrm>
            <a:off x="4791075" y="1547813"/>
            <a:ext cx="2101850" cy="1512887"/>
            <a:chOff x="3118" y="505"/>
            <a:chExt cx="1324" cy="953"/>
          </a:xfrm>
        </p:grpSpPr>
        <p:sp>
          <p:nvSpPr>
            <p:cNvPr id="7207" name="Line 17"/>
            <p:cNvSpPr>
              <a:spLocks noChangeShapeType="1"/>
            </p:cNvSpPr>
            <p:nvPr/>
          </p:nvSpPr>
          <p:spPr bwMode="auto">
            <a:xfrm>
              <a:off x="3712" y="50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Rectangle 18"/>
            <p:cNvSpPr>
              <a:spLocks noChangeArrowheads="1"/>
            </p:cNvSpPr>
            <p:nvPr/>
          </p:nvSpPr>
          <p:spPr bwMode="auto">
            <a:xfrm>
              <a:off x="3712" y="686"/>
              <a:ext cx="16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9" name="Rectangle 19"/>
            <p:cNvSpPr>
              <a:spLocks noChangeArrowheads="1"/>
            </p:cNvSpPr>
            <p:nvPr/>
          </p:nvSpPr>
          <p:spPr bwMode="auto">
            <a:xfrm>
              <a:off x="3712" y="883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0" name="Rectangle 20"/>
            <p:cNvSpPr>
              <a:spLocks noChangeArrowheads="1"/>
            </p:cNvSpPr>
            <p:nvPr/>
          </p:nvSpPr>
          <p:spPr bwMode="auto">
            <a:xfrm>
              <a:off x="3712" y="1079"/>
              <a:ext cx="7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1" name="Text Box 21"/>
            <p:cNvSpPr txBox="1">
              <a:spLocks noChangeArrowheads="1"/>
            </p:cNvSpPr>
            <p:nvPr/>
          </p:nvSpPr>
          <p:spPr bwMode="auto">
            <a:xfrm>
              <a:off x="3118" y="62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2" name="Text Box 22"/>
            <p:cNvSpPr txBox="1">
              <a:spLocks noChangeArrowheads="1"/>
            </p:cNvSpPr>
            <p:nvPr/>
          </p:nvSpPr>
          <p:spPr bwMode="auto">
            <a:xfrm>
              <a:off x="3118" y="82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13" name="Text Box 23"/>
            <p:cNvSpPr txBox="1">
              <a:spLocks noChangeArrowheads="1"/>
            </p:cNvSpPr>
            <p:nvPr/>
          </p:nvSpPr>
          <p:spPr bwMode="auto">
            <a:xfrm>
              <a:off x="3118" y="101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79" name="Group 25"/>
          <p:cNvGrpSpPr>
            <a:grpSpLocks/>
          </p:cNvGrpSpPr>
          <p:nvPr/>
        </p:nvGrpSpPr>
        <p:grpSpPr bwMode="auto">
          <a:xfrm>
            <a:off x="4791075" y="3270250"/>
            <a:ext cx="1943100" cy="1512888"/>
            <a:chOff x="3018" y="1965"/>
            <a:chExt cx="1224" cy="953"/>
          </a:xfrm>
        </p:grpSpPr>
        <p:sp>
          <p:nvSpPr>
            <p:cNvPr id="7200" name="Line 26"/>
            <p:cNvSpPr>
              <a:spLocks noChangeShapeType="1"/>
            </p:cNvSpPr>
            <p:nvPr/>
          </p:nvSpPr>
          <p:spPr bwMode="auto">
            <a:xfrm>
              <a:off x="3612" y="196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Rectangle 27"/>
            <p:cNvSpPr>
              <a:spLocks noChangeArrowheads="1"/>
            </p:cNvSpPr>
            <p:nvPr/>
          </p:nvSpPr>
          <p:spPr bwMode="auto">
            <a:xfrm>
              <a:off x="3612" y="2146"/>
              <a:ext cx="25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2" name="Rectangle 28"/>
            <p:cNvSpPr>
              <a:spLocks noChangeArrowheads="1"/>
            </p:cNvSpPr>
            <p:nvPr/>
          </p:nvSpPr>
          <p:spPr bwMode="auto">
            <a:xfrm>
              <a:off x="3612" y="2343"/>
              <a:ext cx="6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3" name="Rectangle 29"/>
            <p:cNvSpPr>
              <a:spLocks noChangeArrowheads="1"/>
            </p:cNvSpPr>
            <p:nvPr/>
          </p:nvSpPr>
          <p:spPr bwMode="auto">
            <a:xfrm>
              <a:off x="3612" y="2539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4" name="Text Box 30"/>
            <p:cNvSpPr txBox="1">
              <a:spLocks noChangeArrowheads="1"/>
            </p:cNvSpPr>
            <p:nvPr/>
          </p:nvSpPr>
          <p:spPr bwMode="auto">
            <a:xfrm>
              <a:off x="3018" y="208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05" name="Text Box 31"/>
            <p:cNvSpPr txBox="1">
              <a:spLocks noChangeArrowheads="1"/>
            </p:cNvSpPr>
            <p:nvPr/>
          </p:nvSpPr>
          <p:spPr bwMode="auto">
            <a:xfrm>
              <a:off x="3018" y="228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06" name="Text Box 32"/>
            <p:cNvSpPr txBox="1">
              <a:spLocks noChangeArrowheads="1"/>
            </p:cNvSpPr>
            <p:nvPr/>
          </p:nvSpPr>
          <p:spPr bwMode="auto">
            <a:xfrm>
              <a:off x="3018" y="247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80" name="Group 33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7193" name="Line 34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Rectangle 35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5" name="Rectangle 36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6" name="Rectangle 37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7" name="Text Box 38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198" name="Text Box 39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199" name="Text Box 40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87" name="Line 4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Line 4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Line 4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Text Box 50"/>
          <p:cNvSpPr txBox="1">
            <a:spLocks noChangeArrowheads="1"/>
          </p:cNvSpPr>
          <p:nvPr/>
        </p:nvSpPr>
        <p:spPr bwMode="auto">
          <a:xfrm>
            <a:off x="3140075" y="2008188"/>
            <a:ext cx="1279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 smtClean="0"/>
              <a:t>D</a:t>
            </a:r>
            <a:r>
              <a:rPr lang="en-US" altLang="en-US" baseline="-25000" dirty="0" smtClean="0"/>
              <a:t>i1</a:t>
            </a:r>
            <a:r>
              <a:rPr lang="en-US" altLang="en-US" dirty="0" smtClean="0"/>
              <a:t>=0.35</a:t>
            </a:r>
            <a:endParaRPr lang="en-US" altLang="en-US" dirty="0"/>
          </a:p>
        </p:txBody>
      </p:sp>
      <p:sp>
        <p:nvSpPr>
          <p:cNvPr id="7191" name="Text Box 51"/>
          <p:cNvSpPr txBox="1">
            <a:spLocks noChangeArrowheads="1"/>
          </p:cNvSpPr>
          <p:nvPr/>
        </p:nvSpPr>
        <p:spPr bwMode="auto">
          <a:xfrm>
            <a:off x="3476657" y="3230594"/>
            <a:ext cx="1279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 smtClean="0"/>
              <a:t>D</a:t>
            </a:r>
            <a:r>
              <a:rPr lang="en-US" altLang="en-US" baseline="-25000" dirty="0" smtClean="0"/>
              <a:t>i2</a:t>
            </a:r>
            <a:r>
              <a:rPr lang="en-US" altLang="en-US" dirty="0" smtClean="0"/>
              <a:t>=0.40</a:t>
            </a:r>
            <a:endParaRPr lang="en-US" altLang="en-US" dirty="0"/>
          </a:p>
        </p:txBody>
      </p:sp>
      <p:sp>
        <p:nvSpPr>
          <p:cNvPr id="7192" name="Text Box 52"/>
          <p:cNvSpPr txBox="1">
            <a:spLocks noChangeArrowheads="1"/>
          </p:cNvSpPr>
          <p:nvPr/>
        </p:nvSpPr>
        <p:spPr bwMode="auto">
          <a:xfrm>
            <a:off x="3270250" y="5310188"/>
            <a:ext cx="1279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 smtClean="0"/>
              <a:t>D</a:t>
            </a:r>
            <a:r>
              <a:rPr lang="en-US" altLang="en-US" baseline="-25000" dirty="0" smtClean="0"/>
              <a:t>i3</a:t>
            </a:r>
            <a:r>
              <a:rPr lang="en-US" altLang="en-US" dirty="0" smtClean="0"/>
              <a:t>=0.12</a:t>
            </a:r>
            <a:endParaRPr lang="en-US" altLang="en-US" dirty="0"/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6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7" name="Text Box 44"/>
          <p:cNvSpPr txBox="1">
            <a:spLocks noChangeArrowheads="1"/>
          </p:cNvSpPr>
          <p:nvPr/>
        </p:nvSpPr>
        <p:spPr bwMode="auto">
          <a:xfrm>
            <a:off x="7337614" y="1777580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“Deciduous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</a:t>
            </a:r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Forest”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T=24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8" name="Text Box 45"/>
          <p:cNvSpPr txBox="1">
            <a:spLocks noChangeArrowheads="1"/>
          </p:cNvSpPr>
          <p:nvPr/>
        </p:nvSpPr>
        <p:spPr bwMode="auto">
          <a:xfrm>
            <a:off x="7337614" y="3441669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“Mixed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T=20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59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60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Text Box 42"/>
          <p:cNvSpPr txBox="1">
            <a:spLocks noChangeArrowheads="1"/>
          </p:cNvSpPr>
          <p:nvPr/>
        </p:nvSpPr>
        <p:spPr bwMode="auto">
          <a:xfrm>
            <a:off x="4902200" y="308292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" name="Text Box 43"/>
          <p:cNvSpPr txBox="1">
            <a:spLocks noChangeArrowheads="1"/>
          </p:cNvSpPr>
          <p:nvPr/>
        </p:nvSpPr>
        <p:spPr bwMode="auto">
          <a:xfrm>
            <a:off x="4902200" y="1423988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700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809750" y="1981200"/>
            <a:ext cx="516255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6170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2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3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4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6175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6176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6154" name="Group 17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Rectangle 19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7" name="Text Box 22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6168" name="Text Box 23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6169" name="Text Box 24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6156" name="Line 2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Line 2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Line 2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Text Box 30"/>
          <p:cNvSpPr txBox="1">
            <a:spLocks noChangeArrowheads="1"/>
          </p:cNvSpPr>
          <p:nvPr/>
        </p:nvSpPr>
        <p:spPr bwMode="auto">
          <a:xfrm>
            <a:off x="4495800" y="359568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6160" name="Text Box 31"/>
          <p:cNvSpPr txBox="1">
            <a:spLocks noChangeArrowheads="1"/>
          </p:cNvSpPr>
          <p:nvPr/>
        </p:nvSpPr>
        <p:spPr bwMode="auto">
          <a:xfrm>
            <a:off x="4473575" y="21288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0406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383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5127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5145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6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7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8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9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50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51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5130" name="Group 17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Rectangle 19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0" name="Rectangle 20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1" name="Rectangle 21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2" name="Text Box 22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43" name="Text Box 23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44" name="Text Box 24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5132" name="Line 2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Line 2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2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Text Box 30"/>
          <p:cNvSpPr txBox="1">
            <a:spLocks noChangeArrowheads="1"/>
          </p:cNvSpPr>
          <p:nvPr/>
        </p:nvSpPr>
        <p:spPr bwMode="auto">
          <a:xfrm>
            <a:off x="4495800" y="359568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5136" name="Text Box 31"/>
          <p:cNvSpPr txBox="1">
            <a:spLocks noChangeArrowheads="1"/>
          </p:cNvSpPr>
          <p:nvPr/>
        </p:nvSpPr>
        <p:spPr bwMode="auto">
          <a:xfrm>
            <a:off x="4473575" y="21288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36" name="Text Box 46"/>
          <p:cNvSpPr txBox="1">
            <a:spLocks noChangeArrowheads="1"/>
          </p:cNvSpPr>
          <p:nvPr/>
        </p:nvSpPr>
        <p:spPr bwMode="auto">
          <a:xfrm>
            <a:off x="1330325" y="4864893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908300" y="5184775"/>
            <a:ext cx="1727200" cy="49609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0648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383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5127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5145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6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7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8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9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50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51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5130" name="Group 17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Rectangle 19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0" name="Rectangle 20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1" name="Rectangle 21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2" name="Text Box 22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43" name="Text Box 23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44" name="Text Box 24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5132" name="Line 2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Line 2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2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Text Box 30"/>
          <p:cNvSpPr txBox="1">
            <a:spLocks noChangeArrowheads="1"/>
          </p:cNvSpPr>
          <p:nvPr/>
        </p:nvSpPr>
        <p:spPr bwMode="auto">
          <a:xfrm>
            <a:off x="4495800" y="359568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5136" name="Text Box 31"/>
          <p:cNvSpPr txBox="1">
            <a:spLocks noChangeArrowheads="1"/>
          </p:cNvSpPr>
          <p:nvPr/>
        </p:nvSpPr>
        <p:spPr bwMode="auto">
          <a:xfrm>
            <a:off x="4473575" y="21288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36" name="Text Box 46"/>
          <p:cNvSpPr txBox="1">
            <a:spLocks noChangeArrowheads="1"/>
          </p:cNvSpPr>
          <p:nvPr/>
        </p:nvSpPr>
        <p:spPr bwMode="auto">
          <a:xfrm>
            <a:off x="1330325" y="4864893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908300" y="5184775"/>
            <a:ext cx="1727200" cy="49609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831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250921" y="1303337"/>
            <a:ext cx="4556125" cy="45561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Dissimilarity Metrics: Measuring Distances in Multivariate Space</a:t>
            </a:r>
            <a:endParaRPr lang="en-US" altLang="en-US" dirty="0" smtClean="0"/>
          </a:p>
        </p:txBody>
      </p:sp>
      <p:sp>
        <p:nvSpPr>
          <p:cNvPr id="3076" name="Oval 5"/>
          <p:cNvSpPr>
            <a:spLocks noChangeArrowheads="1"/>
          </p:cNvSpPr>
          <p:nvPr/>
        </p:nvSpPr>
        <p:spPr bwMode="auto">
          <a:xfrm>
            <a:off x="6536921" y="3036887"/>
            <a:ext cx="174625" cy="17462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7184621" y="294163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6689321" y="25273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6667096" y="330993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9"/>
          <p:cNvSpPr>
            <a:spLocks noChangeArrowheads="1"/>
          </p:cNvSpPr>
          <p:nvPr/>
        </p:nvSpPr>
        <p:spPr bwMode="auto">
          <a:xfrm>
            <a:off x="6819496" y="27686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0"/>
          <p:cNvSpPr>
            <a:spLocks noChangeArrowheads="1"/>
          </p:cNvSpPr>
          <p:nvPr/>
        </p:nvSpPr>
        <p:spPr bwMode="auto">
          <a:xfrm>
            <a:off x="6421033" y="2811462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11"/>
          <p:cNvSpPr>
            <a:spLocks noChangeArrowheads="1"/>
          </p:cNvSpPr>
          <p:nvPr/>
        </p:nvSpPr>
        <p:spPr bwMode="auto">
          <a:xfrm>
            <a:off x="6573433" y="362585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12"/>
          <p:cNvSpPr>
            <a:spLocks noChangeArrowheads="1"/>
          </p:cNvSpPr>
          <p:nvPr/>
        </p:nvSpPr>
        <p:spPr bwMode="auto">
          <a:xfrm>
            <a:off x="6174971" y="371475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4" name="Line 13"/>
          <p:cNvSpPr>
            <a:spLocks noChangeShapeType="1"/>
          </p:cNvSpPr>
          <p:nvPr/>
        </p:nvSpPr>
        <p:spPr bwMode="auto">
          <a:xfrm>
            <a:off x="5654271" y="1776412"/>
            <a:ext cx="0" cy="2868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5" name="Line 14"/>
          <p:cNvSpPr>
            <a:spLocks noChangeShapeType="1"/>
          </p:cNvSpPr>
          <p:nvPr/>
        </p:nvSpPr>
        <p:spPr bwMode="auto">
          <a:xfrm>
            <a:off x="5654271" y="4645025"/>
            <a:ext cx="2600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782858" y="4684712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Pollen Type 1 (%)</a:t>
            </a:r>
          </a:p>
        </p:txBody>
      </p:sp>
      <p:sp>
        <p:nvSpPr>
          <p:cNvPr id="3087" name="Text Box 16"/>
          <p:cNvSpPr txBox="1">
            <a:spLocks noChangeArrowheads="1"/>
          </p:cNvSpPr>
          <p:nvPr/>
        </p:nvSpPr>
        <p:spPr bwMode="auto">
          <a:xfrm rot="-5400000">
            <a:off x="4142971" y="2887662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Pollen Type 2 (%)</a:t>
            </a:r>
          </a:p>
        </p:txBody>
      </p:sp>
      <p:sp>
        <p:nvSpPr>
          <p:cNvPr id="3088" name="Text Box 17"/>
          <p:cNvSpPr txBox="1">
            <a:spLocks noChangeArrowheads="1"/>
          </p:cNvSpPr>
          <p:nvPr/>
        </p:nvSpPr>
        <p:spPr bwMode="auto">
          <a:xfrm>
            <a:off x="5580657" y="5381299"/>
            <a:ext cx="952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=Fossil</a:t>
            </a:r>
          </a:p>
          <a:p>
            <a:pPr eaLnBrk="1" hangingPunct="1"/>
            <a:r>
              <a:rPr lang="en-US" altLang="en-US" sz="1800" dirty="0"/>
              <a:t>sample </a:t>
            </a:r>
            <a:r>
              <a:rPr lang="en-US" altLang="en-US" sz="1800" i="1" dirty="0" err="1"/>
              <a:t>i</a:t>
            </a:r>
            <a:endParaRPr lang="en-US" altLang="en-US" sz="1800" i="1" dirty="0"/>
          </a:p>
        </p:txBody>
      </p:sp>
      <p:sp>
        <p:nvSpPr>
          <p:cNvPr id="3089" name="Rectangle 18"/>
          <p:cNvSpPr>
            <a:spLocks noChangeArrowheads="1"/>
          </p:cNvSpPr>
          <p:nvPr/>
        </p:nvSpPr>
        <p:spPr bwMode="auto">
          <a:xfrm>
            <a:off x="6489296" y="316388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0" name="Rectangle 19"/>
          <p:cNvSpPr>
            <a:spLocks noChangeArrowheads="1"/>
          </p:cNvSpPr>
          <p:nvPr/>
        </p:nvSpPr>
        <p:spPr bwMode="auto">
          <a:xfrm>
            <a:off x="6120996" y="32686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1" name="Rectangle 20"/>
          <p:cNvSpPr>
            <a:spLocks noChangeArrowheads="1"/>
          </p:cNvSpPr>
          <p:nvPr/>
        </p:nvSpPr>
        <p:spPr bwMode="auto">
          <a:xfrm>
            <a:off x="7203671" y="24431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2" name="Rectangle 21"/>
          <p:cNvSpPr>
            <a:spLocks noChangeArrowheads="1"/>
          </p:cNvSpPr>
          <p:nvPr/>
        </p:nvSpPr>
        <p:spPr bwMode="auto">
          <a:xfrm>
            <a:off x="6032096" y="26590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3" name="Rectangle 22"/>
          <p:cNvSpPr>
            <a:spLocks noChangeArrowheads="1"/>
          </p:cNvSpPr>
          <p:nvPr/>
        </p:nvSpPr>
        <p:spPr bwMode="auto">
          <a:xfrm>
            <a:off x="6989358" y="33782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4" name="Rectangle 23"/>
          <p:cNvSpPr>
            <a:spLocks noChangeArrowheads="1"/>
          </p:cNvSpPr>
          <p:nvPr/>
        </p:nvSpPr>
        <p:spPr bwMode="auto">
          <a:xfrm>
            <a:off x="6898871" y="19812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5" name="Rectangle 24"/>
          <p:cNvSpPr>
            <a:spLocks noChangeArrowheads="1"/>
          </p:cNvSpPr>
          <p:nvPr/>
        </p:nvSpPr>
        <p:spPr bwMode="auto">
          <a:xfrm>
            <a:off x="7257646" y="4086225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6" name="Rectangle 25"/>
          <p:cNvSpPr>
            <a:spLocks noChangeArrowheads="1"/>
          </p:cNvSpPr>
          <p:nvPr/>
        </p:nvSpPr>
        <p:spPr bwMode="auto">
          <a:xfrm>
            <a:off x="6871883" y="389255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7" name="Rectangle 26"/>
          <p:cNvSpPr>
            <a:spLocks noChangeArrowheads="1"/>
          </p:cNvSpPr>
          <p:nvPr/>
        </p:nvSpPr>
        <p:spPr bwMode="auto">
          <a:xfrm>
            <a:off x="6894108" y="296862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8" name="Rectangle 27"/>
          <p:cNvSpPr>
            <a:spLocks noChangeArrowheads="1"/>
          </p:cNvSpPr>
          <p:nvPr/>
        </p:nvSpPr>
        <p:spPr bwMode="auto">
          <a:xfrm>
            <a:off x="7046508" y="3294062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9" name="Rectangle 28"/>
          <p:cNvSpPr>
            <a:spLocks noChangeArrowheads="1"/>
          </p:cNvSpPr>
          <p:nvPr/>
        </p:nvSpPr>
        <p:spPr bwMode="auto">
          <a:xfrm>
            <a:off x="5811433" y="388778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0" name="Rectangle 29"/>
          <p:cNvSpPr>
            <a:spLocks noChangeArrowheads="1"/>
          </p:cNvSpPr>
          <p:nvPr/>
        </p:nvSpPr>
        <p:spPr bwMode="auto">
          <a:xfrm>
            <a:off x="7556096" y="30781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1" name="Rectangle 30"/>
          <p:cNvSpPr>
            <a:spLocks noChangeArrowheads="1"/>
          </p:cNvSpPr>
          <p:nvPr/>
        </p:nvSpPr>
        <p:spPr bwMode="auto">
          <a:xfrm>
            <a:off x="6209896" y="2238375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2" name="Rectangle 31"/>
          <p:cNvSpPr>
            <a:spLocks noChangeArrowheads="1"/>
          </p:cNvSpPr>
          <p:nvPr/>
        </p:nvSpPr>
        <p:spPr bwMode="auto">
          <a:xfrm>
            <a:off x="6457546" y="40306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3" name="Rectangle 32"/>
          <p:cNvSpPr>
            <a:spLocks noChangeArrowheads="1"/>
          </p:cNvSpPr>
          <p:nvPr/>
        </p:nvSpPr>
        <p:spPr bwMode="auto">
          <a:xfrm>
            <a:off x="6589308" y="288448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4" name="Rectangle 33"/>
          <p:cNvSpPr>
            <a:spLocks noChangeArrowheads="1"/>
          </p:cNvSpPr>
          <p:nvPr/>
        </p:nvSpPr>
        <p:spPr bwMode="auto">
          <a:xfrm>
            <a:off x="6489296" y="316388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5" name="Rectangle 34"/>
          <p:cNvSpPr>
            <a:spLocks noChangeArrowheads="1"/>
          </p:cNvSpPr>
          <p:nvPr/>
        </p:nvSpPr>
        <p:spPr bwMode="auto">
          <a:xfrm>
            <a:off x="6400396" y="30099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6" name="Line 35"/>
          <p:cNvSpPr>
            <a:spLocks noChangeShapeType="1"/>
          </p:cNvSpPr>
          <p:nvPr/>
        </p:nvSpPr>
        <p:spPr bwMode="auto">
          <a:xfrm flipV="1">
            <a:off x="6630583" y="3005137"/>
            <a:ext cx="331788" cy="7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7" name="Oval 36"/>
          <p:cNvSpPr>
            <a:spLocks noChangeArrowheads="1"/>
          </p:cNvSpPr>
          <p:nvPr/>
        </p:nvSpPr>
        <p:spPr bwMode="auto">
          <a:xfrm>
            <a:off x="5425082" y="5493265"/>
            <a:ext cx="174625" cy="17462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8" name="Line 37"/>
          <p:cNvSpPr>
            <a:spLocks noChangeShapeType="1"/>
          </p:cNvSpPr>
          <p:nvPr/>
        </p:nvSpPr>
        <p:spPr bwMode="auto">
          <a:xfrm flipV="1">
            <a:off x="6594071" y="2921000"/>
            <a:ext cx="31750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9" name="Line 38"/>
          <p:cNvSpPr>
            <a:spLocks noChangeShapeType="1"/>
          </p:cNvSpPr>
          <p:nvPr/>
        </p:nvSpPr>
        <p:spPr bwMode="auto">
          <a:xfrm flipH="1" flipV="1">
            <a:off x="6636933" y="3121025"/>
            <a:ext cx="6191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0" name="Line 39"/>
          <p:cNvSpPr>
            <a:spLocks noChangeShapeType="1"/>
          </p:cNvSpPr>
          <p:nvPr/>
        </p:nvSpPr>
        <p:spPr bwMode="auto">
          <a:xfrm flipV="1">
            <a:off x="6525808" y="3105150"/>
            <a:ext cx="635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1" name="Line 40"/>
          <p:cNvSpPr>
            <a:spLocks noChangeShapeType="1"/>
          </p:cNvSpPr>
          <p:nvPr/>
        </p:nvSpPr>
        <p:spPr bwMode="auto">
          <a:xfrm>
            <a:off x="6414683" y="3059112"/>
            <a:ext cx="206375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2" name="Line 41"/>
          <p:cNvSpPr>
            <a:spLocks noChangeShapeType="1"/>
          </p:cNvSpPr>
          <p:nvPr/>
        </p:nvSpPr>
        <p:spPr bwMode="auto">
          <a:xfrm>
            <a:off x="6462308" y="2870200"/>
            <a:ext cx="174625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3" name="Line 42"/>
          <p:cNvSpPr>
            <a:spLocks noChangeShapeType="1"/>
          </p:cNvSpPr>
          <p:nvPr/>
        </p:nvSpPr>
        <p:spPr bwMode="auto">
          <a:xfrm flipH="1" flipV="1">
            <a:off x="6652808" y="3121025"/>
            <a:ext cx="4095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4" name="Line 43"/>
          <p:cNvSpPr>
            <a:spLocks noChangeShapeType="1"/>
          </p:cNvSpPr>
          <p:nvPr/>
        </p:nvSpPr>
        <p:spPr bwMode="auto">
          <a:xfrm flipH="1" flipV="1">
            <a:off x="6573433" y="3121025"/>
            <a:ext cx="55086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7186114" y="5549248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Text Box 17"/>
          <p:cNvSpPr txBox="1">
            <a:spLocks noChangeArrowheads="1"/>
          </p:cNvSpPr>
          <p:nvPr/>
        </p:nvSpPr>
        <p:spPr bwMode="auto">
          <a:xfrm>
            <a:off x="7285681" y="5381299"/>
            <a:ext cx="10454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dirty="0" smtClean="0"/>
              <a:t>=Modern</a:t>
            </a:r>
            <a:endParaRPr lang="en-US" altLang="en-US" sz="1800" dirty="0"/>
          </a:p>
          <a:p>
            <a:pPr eaLnBrk="1" hangingPunct="1"/>
            <a:r>
              <a:rPr lang="en-US" altLang="en-US" sz="1800" dirty="0"/>
              <a:t>sample </a:t>
            </a:r>
            <a:r>
              <a:rPr lang="en-US" altLang="en-US" sz="1800" i="1" dirty="0" smtClean="0"/>
              <a:t>j</a:t>
            </a:r>
            <a:endParaRPr lang="en-US" altLang="en-US" sz="1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41176" y="1504900"/>
            <a:ext cx="34403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Common Metrics</a:t>
            </a:r>
            <a:endParaRPr lang="en-US" dirty="0"/>
          </a:p>
          <a:p>
            <a:r>
              <a:rPr lang="en-US" dirty="0" smtClean="0"/>
              <a:t>Euclidean</a:t>
            </a:r>
          </a:p>
          <a:p>
            <a:r>
              <a:rPr lang="en-US" dirty="0" smtClean="0"/>
              <a:t>Standardized Euclidean</a:t>
            </a:r>
          </a:p>
          <a:p>
            <a:r>
              <a:rPr lang="en-US" dirty="0" smtClean="0"/>
              <a:t>Squared Chord</a:t>
            </a:r>
          </a:p>
          <a:p>
            <a:r>
              <a:rPr lang="en-US" dirty="0" smtClean="0"/>
              <a:t>Bray-Curtis</a:t>
            </a:r>
          </a:p>
          <a:p>
            <a:r>
              <a:rPr lang="en-US" dirty="0" smtClean="0"/>
              <a:t>Mahalanobis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41176" y="4172416"/>
            <a:ext cx="30444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Common Spaces</a:t>
            </a:r>
            <a:endParaRPr lang="en-US" dirty="0"/>
          </a:p>
          <a:p>
            <a:r>
              <a:rPr lang="en-US" dirty="0" smtClean="0"/>
              <a:t>Geographic (Spatial)</a:t>
            </a:r>
          </a:p>
          <a:p>
            <a:r>
              <a:rPr lang="en-US" dirty="0" smtClean="0"/>
              <a:t>Community</a:t>
            </a:r>
          </a:p>
          <a:p>
            <a:r>
              <a:rPr lang="en-US" dirty="0" smtClean="0"/>
              <a:t>Climate/Environment</a:t>
            </a:r>
          </a:p>
          <a:p>
            <a:r>
              <a:rPr lang="en-US" dirty="0" smtClean="0"/>
              <a:t>Trait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41756</TotalTime>
  <Words>1915</Words>
  <Application>Microsoft Office PowerPoint</Application>
  <PresentationFormat>On-screen Show (4:3)</PresentationFormat>
  <Paragraphs>423</Paragraphs>
  <Slides>34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UW_Template_Logo</vt:lpstr>
      <vt:lpstr>CorelEquation 12 Equation</vt:lpstr>
      <vt:lpstr>Modern Analog Technique, No-Analogs, Novelty</vt:lpstr>
      <vt:lpstr>Outline</vt:lpstr>
      <vt:lpstr>Reasoning by Analogy</vt:lpstr>
      <vt:lpstr>Modern Analog Technique</vt:lpstr>
      <vt:lpstr>Modern Analog Technique</vt:lpstr>
      <vt:lpstr>Modern Analog Technique</vt:lpstr>
      <vt:lpstr>Modern Analog Technique</vt:lpstr>
      <vt:lpstr>Modern Analog Technique</vt:lpstr>
      <vt:lpstr>Dissimilarity Metrics: Measuring Distances in Multivariate Space</vt:lpstr>
      <vt:lpstr>Euclidean Distance</vt:lpstr>
      <vt:lpstr>Distance Metrics, Characteristics, Applications</vt:lpstr>
      <vt:lpstr>Which dissimilarity metric is the most  discriminating?</vt:lpstr>
      <vt:lpstr>PowerPoint Presentation</vt:lpstr>
      <vt:lpstr>Dissimilarity Metrics -&gt; Large Data Volumes</vt:lpstr>
      <vt:lpstr>Modern Analog Technique:  Key Steps and Parameters</vt:lpstr>
      <vt:lpstr>Cross-Validation:  Leave-One-Out Technique</vt:lpstr>
      <vt:lpstr>Outline</vt:lpstr>
      <vt:lpstr>1. Spatial Autocorrelation:  Leads to overestimates of explanatory power</vt:lpstr>
      <vt:lpstr>2. Correlations among variables</vt:lpstr>
      <vt:lpstr>3. No Analogs:  All modern samples are poor matches</vt:lpstr>
      <vt:lpstr>Outline</vt:lpstr>
      <vt:lpstr>No-Analog Definition:</vt:lpstr>
      <vt:lpstr>How to set Dthreshold?</vt:lpstr>
      <vt:lpstr>How to set Dthreshold?</vt:lpstr>
      <vt:lpstr>No-Analog  Vegetation</vt:lpstr>
      <vt:lpstr>Defining Novelty</vt:lpstr>
      <vt:lpstr>Magnitude, Rate, Novelty</vt:lpstr>
      <vt:lpstr>Magnitude, Rate, Novelty</vt:lpstr>
      <vt:lpstr>Magnitude, Rate, Novelty</vt:lpstr>
      <vt:lpstr>Mapping Novelty</vt:lpstr>
      <vt:lpstr>Mapping novelty</vt:lpstr>
      <vt:lpstr>Why Novelty Matters: Conservation Decisions</vt:lpstr>
      <vt:lpstr>Why Novelty Matters: Ecological Forecasting</vt:lpstr>
      <vt:lpstr>Last Thoughts:  Why Novelty Matters: Updating our Language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622</cp:revision>
  <cp:lastPrinted>2010-09-02T16:26:05Z</cp:lastPrinted>
  <dcterms:created xsi:type="dcterms:W3CDTF">2012-02-17T21:55:00Z</dcterms:created>
  <dcterms:modified xsi:type="dcterms:W3CDTF">2018-10-26T00:35:09Z</dcterms:modified>
</cp:coreProperties>
</file>